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43" r:id="rId18"/>
    <p:sldId id="457" r:id="rId19"/>
    <p:sldId id="444" r:id="rId20"/>
    <p:sldId id="446" r:id="rId21"/>
    <p:sldId id="358" r:id="rId22"/>
    <p:sldId id="359" r:id="rId23"/>
    <p:sldId id="447" r:id="rId24"/>
    <p:sldId id="448" r:id="rId25"/>
    <p:sldId id="449" r:id="rId26"/>
    <p:sldId id="361"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102" d="100"/>
          <a:sy n="102" d="100"/>
        </p:scale>
        <p:origin x="1914" y="96"/>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magine</a:t>
            </a:r>
            <a:r>
              <a:rPr lang="en-US" dirty="0"/>
              <a:t> you have a hard disk drive (HDD) in your computer. Now, a hard disk drive controller manages the data read from and written to the hard disk. Here’s a breakdown of its tasks:</a:t>
            </a:r>
          </a:p>
          <a:p>
            <a:pPr>
              <a:buFont typeface="+mj-lt"/>
              <a:buAutoNum type="arabicPeriod"/>
            </a:pPr>
            <a:r>
              <a:rPr lang="en-US" b="1" dirty="0"/>
              <a:t>Serial Bit Stream to Bytes</a:t>
            </a:r>
            <a:r>
              <a:rPr lang="en-US" dirty="0"/>
              <a:t>: It converts the continuous stream of data from the disk into manageable blocks of bytes.</a:t>
            </a:r>
          </a:p>
          <a:p>
            <a:pPr>
              <a:buFont typeface="+mj-lt"/>
              <a:buAutoNum type="arabicPeriod"/>
            </a:pPr>
            <a:r>
              <a:rPr lang="en-US" b="1" dirty="0"/>
              <a:t>Error Correction</a:t>
            </a:r>
            <a:r>
              <a:rPr lang="en-US" dirty="0"/>
              <a:t>: It ensures that any errors in the data are corrected before proceeding.</a:t>
            </a:r>
          </a:p>
          <a:p>
            <a:pPr>
              <a:buFont typeface="+mj-lt"/>
              <a:buAutoNum type="arabicPeriod"/>
            </a:pPr>
            <a:r>
              <a:rPr lang="en-US" b="1" dirty="0"/>
              <a:t>Data Assembly</a:t>
            </a:r>
            <a:r>
              <a:rPr lang="en-US" dirty="0"/>
              <a:t>: The block of bytes is first assembled bit by bit in a buffer inside the controller.</a:t>
            </a:r>
          </a:p>
          <a:p>
            <a:pPr>
              <a:buFont typeface="+mj-lt"/>
              <a:buAutoNum type="arabicPeriod"/>
            </a:pPr>
            <a:r>
              <a:rPr lang="en-US" b="1" dirty="0"/>
              <a:t>Data Verification and Transfer</a:t>
            </a:r>
            <a:r>
              <a:rPr lang="en-US" dirty="0"/>
              <a:t>: After verification, the block is declared to be error-free and then transferred to the computer's main memory.</a:t>
            </a:r>
          </a:p>
          <a:p>
            <a:r>
              <a:rPr lang="en-US" dirty="0"/>
              <a:t>In essence, the HDD controller is responsible for efficiently managing and verifying data before it reaches your computer, ensuring that everything runs smoothly!</a:t>
            </a:r>
          </a:p>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63992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a:t>
            </a:r>
            <a:r>
              <a:rPr lang="en-US" b="1" i="0" dirty="0">
                <a:solidFill>
                  <a:srgbClr val="111111"/>
                </a:solidFill>
                <a:effectLst/>
                <a:latin typeface="-apple-system"/>
              </a:rPr>
              <a:t>switches</a:t>
            </a:r>
            <a:r>
              <a:rPr lang="en-US" b="0" i="0" dirty="0">
                <a:solidFill>
                  <a:srgbClr val="111111"/>
                </a:solidFill>
                <a:effectLst/>
                <a:latin typeface="-apple-system"/>
              </a:rPr>
              <a:t>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a:t>
            </a:r>
            <a:r>
              <a:rPr lang="en-US" b="1" i="0" dirty="0">
                <a:solidFill>
                  <a:srgbClr val="111111"/>
                </a:solidFill>
                <a:effectLst/>
                <a:latin typeface="-apple-system"/>
              </a:rPr>
              <a:t>interrupt type</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19</a:t>
            </a:fld>
            <a:endParaRPr lang="en-US" altLang="en-US"/>
          </a:p>
        </p:txBody>
      </p:sp>
    </p:spTree>
    <p:extLst>
      <p:ext uri="{BB962C8B-B14F-4D97-AF65-F5344CB8AC3E}">
        <p14:creationId xmlns:p14="http://schemas.microsoft.com/office/powerpoint/2010/main" val="1770811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20</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25</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fa-IR" altLang="en-US" dirty="0">
                <a:latin typeface="Times New Roman" panose="02020603050405020304" pitchFamily="18" charset="0"/>
              </a:rPr>
              <a:t>معماری فون نویمان</a:t>
            </a: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err="1">
                <a:solidFill>
                  <a:srgbClr val="111111"/>
                </a:solidFill>
                <a:effectLst/>
                <a:latin typeface="-apple-system"/>
              </a:rPr>
              <a:t>rocess</a:t>
            </a:r>
            <a:r>
              <a:rPr lang="en-US" b="1" i="0" dirty="0">
                <a:solidFill>
                  <a:srgbClr val="111111"/>
                </a:solidFill>
                <a:effectLst/>
                <a:latin typeface="-apple-system"/>
              </a:rPr>
              <a:t>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50" y="1233488"/>
            <a:ext cx="7245350" cy="4530725"/>
          </a:xfrm>
        </p:spPr>
        <p:txBody>
          <a:bodyPr/>
          <a:lstStyle/>
          <a:p>
            <a:r>
              <a:rPr lang="en-US" altLang="en-US" sz="2000" b="1" dirty="0"/>
              <a:t>Depends on the point of view</a:t>
            </a:r>
          </a:p>
          <a:p>
            <a:r>
              <a:rPr lang="en-US" altLang="en-US" sz="2000" b="1" dirty="0"/>
              <a:t>Users</a:t>
            </a:r>
            <a:r>
              <a:rPr lang="en-US" altLang="en-US" sz="2000" dirty="0"/>
              <a:t> want </a:t>
            </a:r>
            <a:r>
              <a:rPr lang="en-US" altLang="en-US" sz="2000" b="1" dirty="0"/>
              <a:t>convenience</a:t>
            </a:r>
            <a:r>
              <a:rPr lang="en-US" altLang="en-US" sz="2000" dirty="0"/>
              <a:t>, </a:t>
            </a:r>
            <a:r>
              <a:rPr lang="en-US" altLang="en-US" sz="2000" b="1" dirty="0">
                <a:solidFill>
                  <a:srgbClr val="3366FF"/>
                </a:solidFill>
              </a:rPr>
              <a:t>ease</a:t>
            </a:r>
            <a:r>
              <a:rPr lang="en-US" altLang="en-US" sz="2000" dirty="0">
                <a:solidFill>
                  <a:srgbClr val="3366FF"/>
                </a:solidFill>
              </a:rPr>
              <a:t> </a:t>
            </a:r>
            <a:r>
              <a:rPr lang="en-US" altLang="en-US" sz="2000" b="1" dirty="0">
                <a:solidFill>
                  <a:srgbClr val="3366FF"/>
                </a:solidFill>
              </a:rPr>
              <a:t>of</a:t>
            </a:r>
            <a:r>
              <a:rPr lang="en-US" altLang="en-US" sz="2000" dirty="0">
                <a:solidFill>
                  <a:srgbClr val="3366FF"/>
                </a:solidFill>
              </a:rPr>
              <a:t> </a:t>
            </a:r>
            <a:r>
              <a:rPr lang="en-US" altLang="en-US" sz="2000" b="1" dirty="0">
                <a:solidFill>
                  <a:srgbClr val="3366FF"/>
                </a:solidFill>
              </a:rPr>
              <a:t>use </a:t>
            </a:r>
            <a:r>
              <a:rPr lang="en-US" altLang="en-US" sz="2000" dirty="0"/>
              <a:t>and</a:t>
            </a:r>
            <a:r>
              <a:rPr lang="en-US" altLang="en-US" sz="2000" b="1" dirty="0">
                <a:solidFill>
                  <a:srgbClr val="3366FF"/>
                </a:solidFill>
              </a:rPr>
              <a:t> good performance </a:t>
            </a:r>
          </a:p>
          <a:p>
            <a:pPr lvl="1"/>
            <a:r>
              <a:rPr lang="en-US" altLang="en-US" sz="2000" dirty="0"/>
              <a:t>Don</a:t>
            </a:r>
            <a:r>
              <a:rPr lang="ja-JP" altLang="en-US" sz="2000" dirty="0"/>
              <a:t>’</a:t>
            </a:r>
            <a:r>
              <a:rPr lang="en-US" altLang="ja-JP" sz="2000" dirty="0"/>
              <a:t>t care about </a:t>
            </a:r>
            <a:r>
              <a:rPr lang="en-US" altLang="ja-JP" sz="2000" b="1" dirty="0">
                <a:solidFill>
                  <a:srgbClr val="3366FF"/>
                </a:solidFill>
              </a:rPr>
              <a:t>resource</a:t>
            </a:r>
            <a:r>
              <a:rPr lang="en-US" altLang="ja-JP" sz="2000" dirty="0">
                <a:solidFill>
                  <a:srgbClr val="3366FF"/>
                </a:solidFill>
              </a:rPr>
              <a:t> </a:t>
            </a:r>
            <a:r>
              <a:rPr lang="en-US" altLang="ja-JP" sz="2000" b="1" dirty="0">
                <a:solidFill>
                  <a:srgbClr val="3366FF"/>
                </a:solidFill>
              </a:rPr>
              <a:t>utilization</a:t>
            </a:r>
          </a:p>
          <a:p>
            <a:r>
              <a:rPr lang="en-US" altLang="en-US" sz="2000" dirty="0"/>
              <a:t>But </a:t>
            </a:r>
            <a:r>
              <a:rPr lang="en-US" altLang="en-US" sz="2000" b="1" dirty="0"/>
              <a:t>shared computer </a:t>
            </a:r>
            <a:r>
              <a:rPr lang="en-US" altLang="en-US" sz="2000" dirty="0"/>
              <a:t>such as </a:t>
            </a:r>
            <a:r>
              <a:rPr lang="en-US" altLang="en-US" sz="2000" b="1" dirty="0">
                <a:solidFill>
                  <a:srgbClr val="3366FF"/>
                </a:solidFill>
              </a:rPr>
              <a:t>mainframe</a:t>
            </a:r>
            <a:r>
              <a:rPr lang="en-US" altLang="en-US" sz="2000" dirty="0"/>
              <a:t> or </a:t>
            </a:r>
            <a:r>
              <a:rPr lang="en-US" altLang="en-US" sz="2000" b="1" dirty="0">
                <a:solidFill>
                  <a:srgbClr val="3366FF"/>
                </a:solidFill>
              </a:rPr>
              <a:t>minicomputer</a:t>
            </a:r>
            <a:r>
              <a:rPr lang="en-US" altLang="en-US" sz="2000" dirty="0"/>
              <a:t> must keep all users happy</a:t>
            </a:r>
          </a:p>
          <a:p>
            <a:r>
              <a:rPr lang="en-US" altLang="en-US" sz="2000" dirty="0"/>
              <a:t>Users of dedicate systems such as </a:t>
            </a:r>
            <a:r>
              <a:rPr lang="en-US" altLang="en-US" sz="2000" b="1" dirty="0">
                <a:solidFill>
                  <a:srgbClr val="3366FF"/>
                </a:solidFill>
              </a:rPr>
              <a:t>workstations</a:t>
            </a:r>
            <a:r>
              <a:rPr lang="en-US" altLang="en-US" sz="2000" dirty="0"/>
              <a:t> have dedicated resources but frequently use shared resources from </a:t>
            </a:r>
            <a:r>
              <a:rPr lang="en-US" altLang="en-US" sz="2000" b="1" dirty="0">
                <a:solidFill>
                  <a:srgbClr val="3366FF"/>
                </a:solidFill>
              </a:rPr>
              <a:t>servers</a:t>
            </a:r>
          </a:p>
          <a:p>
            <a:r>
              <a:rPr lang="en-US" altLang="en-US" sz="2000" dirty="0">
                <a:solidFill>
                  <a:srgbClr val="000000"/>
                </a:solidFill>
              </a:rPr>
              <a:t>Handheld computers are resource poor,  optimized for usability and battery life</a:t>
            </a:r>
          </a:p>
          <a:p>
            <a:r>
              <a:rPr lang="en-US" altLang="en-US" sz="2000" dirty="0">
                <a:solidFill>
                  <a:srgbClr val="000000"/>
                </a:solidFill>
              </a:rPr>
              <a:t>Some computers have little or no user interface, such as embedded computers in devices and automobiles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6638925" cy="4265613"/>
          </a:xfrm>
        </p:spPr>
        <p:txBody>
          <a:bodyPr/>
          <a:lstStyle/>
          <a:p>
            <a:pPr>
              <a:buFont typeface="Monotype Sorts" pitchFamily="-84" charset="2"/>
              <a:buNone/>
            </a:pPr>
            <a:endParaRPr lang="en-US" altLang="en-US" sz="2400" dirty="0"/>
          </a:p>
          <a:p>
            <a:r>
              <a:rPr lang="en-US" altLang="en-US" sz="2400" dirty="0"/>
              <a:t>OS is a </a:t>
            </a:r>
            <a:r>
              <a:rPr lang="en-US" altLang="en-US" sz="2400" b="1" dirty="0">
                <a:solidFill>
                  <a:srgbClr val="3366FF"/>
                </a:solidFill>
              </a:rPr>
              <a:t>resource allocator</a:t>
            </a:r>
          </a:p>
          <a:p>
            <a:pPr lvl="1"/>
            <a:r>
              <a:rPr lang="en-US" altLang="en-US" sz="2400" dirty="0"/>
              <a:t>Manages all resources</a:t>
            </a:r>
          </a:p>
          <a:p>
            <a:pPr lvl="1"/>
            <a:r>
              <a:rPr lang="en-US" altLang="en-US" sz="2400" dirty="0"/>
              <a:t>Decides between conflicting requests for efficient and fair resource use</a:t>
            </a:r>
          </a:p>
          <a:p>
            <a:r>
              <a:rPr lang="en-US" altLang="en-US" sz="2400" dirty="0"/>
              <a:t>OS is a </a:t>
            </a:r>
            <a:r>
              <a:rPr lang="en-US" altLang="en-US" sz="2400" b="1" dirty="0">
                <a:solidFill>
                  <a:srgbClr val="3366FF"/>
                </a:solidFill>
              </a:rPr>
              <a:t>control program</a:t>
            </a:r>
          </a:p>
          <a:p>
            <a:pPr lvl="1"/>
            <a:r>
              <a:rPr lang="en-US" altLang="en-US" sz="2400" dirty="0"/>
              <a:t>Controls execution of programs to prevent errors and improper use of the computer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6808787" cy="4545013"/>
          </a:xfrm>
        </p:spPr>
        <p:txBody>
          <a:bodyPr/>
          <a:lstStyle/>
          <a:p>
            <a:r>
              <a:rPr lang="en-US" altLang="en-US" sz="2400" b="1" dirty="0"/>
              <a:t>No universally accepted definition</a:t>
            </a:r>
          </a:p>
          <a:p>
            <a:r>
              <a:rPr lang="ja-JP" altLang="en-US" sz="2400" dirty="0"/>
              <a:t>“</a:t>
            </a:r>
            <a:r>
              <a:rPr lang="en-US" altLang="ja-JP" sz="2400" dirty="0"/>
              <a:t>Everything a vendor ships when you order an operating system</a:t>
            </a:r>
            <a:r>
              <a:rPr lang="ja-JP" altLang="en-US" sz="2400" dirty="0"/>
              <a:t>”</a:t>
            </a:r>
            <a:r>
              <a:rPr lang="en-US" altLang="ja-JP" sz="2400" dirty="0"/>
              <a:t> is a good approximation</a:t>
            </a:r>
          </a:p>
          <a:p>
            <a:pPr lvl="1"/>
            <a:r>
              <a:rPr lang="en-US" altLang="en-US" sz="2400" dirty="0"/>
              <a:t>But varies wildly</a:t>
            </a:r>
          </a:p>
          <a:p>
            <a:r>
              <a:rPr lang="ja-JP" altLang="en-US" sz="2400" dirty="0"/>
              <a:t>“</a:t>
            </a:r>
            <a:r>
              <a:rPr lang="en-US" altLang="ja-JP" sz="2400" dirty="0"/>
              <a:t>The one program running at all times on the computer</a:t>
            </a:r>
            <a:r>
              <a:rPr lang="ja-JP" altLang="en-US" sz="2400" dirty="0"/>
              <a:t>”</a:t>
            </a:r>
            <a:r>
              <a:rPr lang="en-US" altLang="ja-JP" sz="2400" dirty="0"/>
              <a:t> is the </a:t>
            </a:r>
            <a:r>
              <a:rPr lang="en-US" altLang="ja-JP" sz="2400" b="1" dirty="0">
                <a:solidFill>
                  <a:srgbClr val="3366FF"/>
                </a:solidFill>
              </a:rPr>
              <a:t>kernel</a:t>
            </a:r>
            <a:r>
              <a:rPr lang="en-US" altLang="ja-JP" sz="2400" dirty="0"/>
              <a:t>.</a:t>
            </a:r>
            <a:r>
              <a:rPr lang="en-US" altLang="ja-JP" sz="2400" b="1" dirty="0"/>
              <a:t>  </a:t>
            </a:r>
            <a:endParaRPr lang="en-US" altLang="ja-JP" sz="2400" dirty="0"/>
          </a:p>
          <a:p>
            <a:r>
              <a:rPr lang="en-US" altLang="ja-JP" sz="2400" dirty="0"/>
              <a:t>Everything else is either</a:t>
            </a:r>
          </a:p>
          <a:p>
            <a:pPr lvl="1"/>
            <a:r>
              <a:rPr lang="en-US" altLang="ja-JP" sz="2400" dirty="0"/>
              <a:t>a system program (ships with the operating system) , or</a:t>
            </a:r>
          </a:p>
          <a:p>
            <a:pPr lvl="1"/>
            <a:r>
              <a:rPr lang="en-US" altLang="ja-JP" sz="2400" dirty="0"/>
              <a:t>an application program.</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r>
              <a:rPr lang="en-US" altLang="en-US" sz="2800" b="1" dirty="0">
                <a:solidFill>
                  <a:srgbClr val="3366FF"/>
                </a:solidFill>
              </a:rPr>
              <a:t>bootstrap program</a:t>
            </a:r>
            <a:r>
              <a:rPr lang="en-US" altLang="en-US" sz="2800" dirty="0">
                <a:solidFill>
                  <a:srgbClr val="3366FF"/>
                </a:solidFill>
              </a:rPr>
              <a:t> </a:t>
            </a:r>
            <a:r>
              <a:rPr lang="en-US" altLang="en-US" sz="2800" dirty="0"/>
              <a:t>is loaded at power-up or reboot</a:t>
            </a:r>
          </a:p>
          <a:p>
            <a:pPr lvl="1"/>
            <a:r>
              <a:rPr lang="en-US" altLang="en-US" sz="2800" dirty="0"/>
              <a:t>Typically stored in ROM or EPROM, generally known as </a:t>
            </a:r>
            <a:r>
              <a:rPr lang="en-US" altLang="en-US" sz="2800" b="1" dirty="0">
                <a:solidFill>
                  <a:srgbClr val="3366FF"/>
                </a:solidFill>
              </a:rPr>
              <a:t>firmware</a:t>
            </a:r>
          </a:p>
          <a:p>
            <a:pPr lvl="1"/>
            <a:r>
              <a:rPr lang="en-US" altLang="en-US" sz="2800" dirty="0"/>
              <a:t>Initializes all aspects of system</a:t>
            </a:r>
          </a:p>
          <a:p>
            <a:pPr lvl="1"/>
            <a:r>
              <a:rPr lang="en-US" altLang="en-US" sz="2800" dirty="0"/>
              <a:t>Loads operating system kernel and starts execution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r>
              <a:rPr lang="en-US" altLang="en-US" dirty="0"/>
              <a:t>Com</a:t>
            </a:r>
            <a:r>
              <a:rPr lang="en-US" altLang="en-US" sz="2000" dirty="0"/>
              <a:t>puter-system operation</a:t>
            </a:r>
          </a:p>
          <a:p>
            <a:pPr lvl="1"/>
            <a:r>
              <a:rPr lang="en-US" altLang="en-US" sz="2000" dirty="0"/>
              <a:t>One or more CPUs, device controllers connect through common bus providing access to shared memory</a:t>
            </a:r>
          </a:p>
          <a:p>
            <a:pPr lvl="1"/>
            <a:r>
              <a:rPr lang="en-US" altLang="en-US" sz="2000" dirty="0"/>
              <a:t>Concurrent execution of CPUs and devices competing for memory cycles</a:t>
            </a:r>
          </a:p>
          <a:p>
            <a:pPr lvl="1"/>
            <a:endParaRPr lang="en-US" altLang="en-US" dirty="0"/>
          </a:p>
        </p:txBody>
      </p:sp>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36" y="3288740"/>
            <a:ext cx="6789943" cy="335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r>
              <a:rPr lang="en-US" altLang="en-US" sz="2400" dirty="0"/>
              <a:t>I/O devices and the CPU can execute concurrently</a:t>
            </a:r>
            <a:endParaRPr lang="en-US" altLang="en-US" sz="1000" dirty="0"/>
          </a:p>
          <a:p>
            <a:r>
              <a:rPr lang="en-US" altLang="en-US" sz="2400" dirty="0"/>
              <a:t>Each </a:t>
            </a:r>
            <a:r>
              <a:rPr lang="en-US" altLang="en-US" sz="2400" b="1" dirty="0"/>
              <a:t>device controller </a:t>
            </a:r>
            <a:r>
              <a:rPr lang="en-US" altLang="en-US" sz="2400" dirty="0"/>
              <a:t>is in charge of a particular device type</a:t>
            </a:r>
            <a:endParaRPr lang="en-US" altLang="en-US" sz="1000" dirty="0"/>
          </a:p>
          <a:p>
            <a:r>
              <a:rPr lang="en-US" altLang="en-US" sz="2400" dirty="0"/>
              <a:t>Each </a:t>
            </a:r>
            <a:r>
              <a:rPr lang="en-US" altLang="en-US" sz="2400" b="1" dirty="0"/>
              <a:t>device controller</a:t>
            </a:r>
            <a:r>
              <a:rPr lang="en-US" altLang="en-US" sz="2400" dirty="0"/>
              <a:t> has a </a:t>
            </a:r>
            <a:r>
              <a:rPr lang="en-US" altLang="en-US" sz="2400" b="1" dirty="0"/>
              <a:t>local buffer</a:t>
            </a:r>
            <a:endParaRPr lang="en-US" altLang="en-US" sz="1000" b="1" dirty="0"/>
          </a:p>
          <a:p>
            <a:r>
              <a:rPr lang="en-US" altLang="en-US" sz="2400" dirty="0"/>
              <a:t>CPU moves data </a:t>
            </a:r>
            <a:r>
              <a:rPr lang="en-US" altLang="en-US" sz="2400" b="1" dirty="0"/>
              <a:t>from/to main memory </a:t>
            </a:r>
            <a:r>
              <a:rPr lang="en-US" altLang="en-US" sz="2400" dirty="0"/>
              <a:t>to/from </a:t>
            </a:r>
            <a:r>
              <a:rPr lang="en-US" altLang="en-US" sz="2400" b="1" dirty="0"/>
              <a:t>local buffers</a:t>
            </a:r>
            <a:endParaRPr lang="en-US" altLang="en-US" sz="1000" b="1" dirty="0"/>
          </a:p>
          <a:p>
            <a:r>
              <a:rPr lang="en-US" altLang="en-US" sz="2400" b="1" dirty="0"/>
              <a:t>I/O </a:t>
            </a:r>
            <a:r>
              <a:rPr lang="en-US" altLang="en-US" sz="2400" dirty="0"/>
              <a:t>is from the device to local buffer of controller</a:t>
            </a:r>
            <a:endParaRPr lang="en-US" altLang="en-US" sz="1000" dirty="0"/>
          </a:p>
          <a:p>
            <a:r>
              <a:rPr lang="en-US" altLang="en-US" sz="2400" u="sng" dirty="0"/>
              <a:t>Device controller informs CPU that it has finished its operation by causing an </a:t>
            </a:r>
            <a:r>
              <a:rPr lang="en-US" altLang="en-US" sz="2400" u="sng" dirty="0">
                <a:solidFill>
                  <a:srgbClr val="0000FF"/>
                </a:solidFill>
              </a:rPr>
              <a:t>interrupt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algn="l"/>
            <a:r>
              <a:rPr lang="en-US" sz="2800" b="0" i="0" dirty="0">
                <a:solidFill>
                  <a:srgbClr val="111111"/>
                </a:solidFill>
                <a:effectLst/>
                <a:latin typeface="-apple-system"/>
              </a:rPr>
              <a:t>A </a:t>
            </a:r>
            <a:r>
              <a:rPr lang="en-US" sz="2800" b="1" i="0" dirty="0">
                <a:solidFill>
                  <a:srgbClr val="111111"/>
                </a:solidFill>
                <a:effectLst/>
                <a:latin typeface="-apple-system"/>
              </a:rPr>
              <a:t>device controller</a:t>
            </a:r>
            <a:r>
              <a:rPr lang="en-US" sz="2800" b="0" i="0" dirty="0">
                <a:solidFill>
                  <a:srgbClr val="111111"/>
                </a:solidFill>
                <a:effectLst/>
                <a:latin typeface="-apple-system"/>
              </a:rPr>
              <a:t> in an operating system (OS) plays a crucial role in managing communication between the computer system and input/output (I/O) devices. </a:t>
            </a:r>
          </a:p>
          <a:p>
            <a:pPr algn="l">
              <a:buFont typeface="+mj-lt"/>
              <a:buAutoNum type="arabicPeriod"/>
            </a:pPr>
            <a:r>
              <a:rPr lang="en-US" sz="2800" b="1" i="0" dirty="0">
                <a:solidFill>
                  <a:srgbClr val="111111"/>
                </a:solidFill>
                <a:effectLst/>
                <a:latin typeface="-apple-system"/>
              </a:rPr>
              <a:t>Definition</a:t>
            </a:r>
            <a:r>
              <a:rPr lang="en-US" sz="2800" b="0" i="0" dirty="0">
                <a:solidFill>
                  <a:srgbClr val="111111"/>
                </a:solidFill>
                <a:effectLst/>
                <a:latin typeface="-apple-system"/>
              </a:rPr>
              <a:t>:</a:t>
            </a:r>
          </a:p>
          <a:p>
            <a:pPr marL="742950" lvl="1" indent="-285750" algn="l">
              <a:buFont typeface="+mj-lt"/>
              <a:buAutoNum type="arabicPeriod"/>
            </a:pPr>
            <a:r>
              <a:rPr lang="en-US" sz="2800" b="0" i="0" dirty="0">
                <a:solidFill>
                  <a:srgbClr val="111111"/>
                </a:solidFill>
                <a:effectLst/>
                <a:latin typeface="-apple-system"/>
              </a:rPr>
              <a:t>A </a:t>
            </a:r>
            <a:r>
              <a:rPr lang="en-US" sz="2800" b="1" i="0" dirty="0">
                <a:solidFill>
                  <a:srgbClr val="111111"/>
                </a:solidFill>
                <a:effectLst/>
                <a:latin typeface="-apple-system"/>
              </a:rPr>
              <a:t>device controller</a:t>
            </a:r>
            <a:r>
              <a:rPr lang="en-US" sz="2800" b="0" i="0" dirty="0">
                <a:solidFill>
                  <a:srgbClr val="111111"/>
                </a:solidFill>
                <a:effectLst/>
                <a:latin typeface="-apple-system"/>
              </a:rPr>
              <a:t> is an </a:t>
            </a:r>
            <a:r>
              <a:rPr lang="en-US" sz="2800" b="1" i="0" dirty="0">
                <a:solidFill>
                  <a:srgbClr val="111111"/>
                </a:solidFill>
                <a:effectLst/>
                <a:latin typeface="-apple-system"/>
              </a:rPr>
              <a:t>electronic component</a:t>
            </a:r>
            <a:r>
              <a:rPr lang="en-US" sz="2800" b="0" i="0" dirty="0">
                <a:solidFill>
                  <a:srgbClr val="111111"/>
                </a:solidFill>
                <a:effectLst/>
                <a:latin typeface="-apple-system"/>
              </a:rPr>
              <a:t> responsible for handling the </a:t>
            </a:r>
            <a:r>
              <a:rPr lang="en-US" sz="2800" b="1" i="0" dirty="0">
                <a:solidFill>
                  <a:srgbClr val="111111"/>
                </a:solidFill>
                <a:effectLst/>
                <a:latin typeface="-apple-system"/>
              </a:rPr>
              <a:t>communication</a:t>
            </a:r>
            <a:r>
              <a:rPr lang="en-US" sz="2800" b="0" i="0" dirty="0">
                <a:solidFill>
                  <a:srgbClr val="111111"/>
                </a:solidFill>
                <a:effectLst/>
                <a:latin typeface="-apple-system"/>
              </a:rPr>
              <a:t> between the </a:t>
            </a:r>
            <a:r>
              <a:rPr lang="en-US" sz="2800" b="1" i="0" dirty="0">
                <a:solidFill>
                  <a:srgbClr val="111111"/>
                </a:solidFill>
                <a:effectLst/>
                <a:latin typeface="-apple-system"/>
              </a:rPr>
              <a:t>CPU</a:t>
            </a:r>
            <a:r>
              <a:rPr lang="en-US" sz="2800" b="0" i="0" dirty="0">
                <a:solidFill>
                  <a:srgbClr val="111111"/>
                </a:solidFill>
                <a:effectLst/>
                <a:latin typeface="-apple-system"/>
              </a:rPr>
              <a:t> (central processing unit) and various </a:t>
            </a:r>
            <a:r>
              <a:rPr lang="en-US" sz="2800" b="1" i="0" dirty="0">
                <a:solidFill>
                  <a:srgbClr val="111111"/>
                </a:solidFill>
                <a:effectLst/>
                <a:latin typeface="-apple-system"/>
              </a:rPr>
              <a:t>I/O devices</a:t>
            </a:r>
            <a:r>
              <a:rPr lang="en-US" sz="2800" b="0" i="0" dirty="0">
                <a:solidFill>
                  <a:srgbClr val="111111"/>
                </a:solidFill>
                <a:effectLst/>
                <a:latin typeface="-apple-system"/>
              </a:rPr>
              <a:t>.</a:t>
            </a:r>
          </a:p>
          <a:p>
            <a:pPr marL="742950" lvl="1" indent="-285750" algn="l">
              <a:buFont typeface="+mj-lt"/>
              <a:buAutoNum type="arabicPeriod"/>
            </a:pPr>
            <a:r>
              <a:rPr lang="en-US" sz="2800" b="0" i="0" dirty="0">
                <a:solidFill>
                  <a:srgbClr val="111111"/>
                </a:solidFill>
                <a:effectLst/>
                <a:latin typeface="-apple-system"/>
              </a:rPr>
              <a:t>It acts as an </a:t>
            </a:r>
            <a:r>
              <a:rPr lang="en-US" sz="2800" b="1" i="0" dirty="0">
                <a:solidFill>
                  <a:srgbClr val="111111"/>
                </a:solidFill>
                <a:effectLst/>
                <a:latin typeface="-apple-system"/>
              </a:rPr>
              <a:t>interface</a:t>
            </a:r>
            <a:r>
              <a:rPr lang="en-US" sz="2800" b="0" i="0" dirty="0">
                <a:solidFill>
                  <a:srgbClr val="111111"/>
                </a:solidFill>
                <a:effectLst/>
                <a:latin typeface="-apple-system"/>
              </a:rPr>
              <a:t> between the computer system (operating system) and the I/O devices.</a:t>
            </a:r>
          </a:p>
          <a:p>
            <a:pPr marL="742950" lvl="1" indent="-285750" algn="l">
              <a:buFont typeface="+mj-lt"/>
              <a:buAutoNum type="arabicPeriod"/>
            </a:pPr>
            <a:r>
              <a:rPr lang="en-US" sz="2800" dirty="0">
                <a:solidFill>
                  <a:srgbClr val="111111"/>
                </a:solidFill>
                <a:latin typeface="-apple-system"/>
              </a:rPr>
              <a:t>Convert </a:t>
            </a:r>
            <a:r>
              <a:rPr lang="en-US" sz="2800" b="1" dirty="0">
                <a:solidFill>
                  <a:srgbClr val="111111"/>
                </a:solidFill>
                <a:latin typeface="-apple-system"/>
              </a:rPr>
              <a:t>Serial bits stream </a:t>
            </a:r>
            <a:r>
              <a:rPr lang="en-US" sz="2800" dirty="0">
                <a:solidFill>
                  <a:srgbClr val="111111"/>
                </a:solidFill>
                <a:latin typeface="-apple-system"/>
              </a:rPr>
              <a:t>to </a:t>
            </a:r>
            <a:r>
              <a:rPr lang="en-US" sz="2800" b="1" dirty="0">
                <a:solidFill>
                  <a:srgbClr val="111111"/>
                </a:solidFill>
                <a:latin typeface="-apple-system"/>
              </a:rPr>
              <a:t>blocks of Bytes</a:t>
            </a:r>
            <a:r>
              <a:rPr lang="en-US" sz="2800" dirty="0">
                <a:solidFill>
                  <a:srgbClr val="111111"/>
                </a:solidFill>
                <a:latin typeface="-apple-system"/>
              </a:rPr>
              <a:t>. </a:t>
            </a:r>
          </a:p>
          <a:p>
            <a:pPr marL="742950" lvl="1" indent="-285750" algn="l">
              <a:buFont typeface="+mj-lt"/>
              <a:buAutoNum type="arabicPeriod"/>
            </a:pPr>
            <a:endParaRPr lang="en-US" sz="2800" b="0" i="0" dirty="0">
              <a:solidFill>
                <a:srgbClr val="111111"/>
              </a:solidFill>
              <a:effectLst/>
              <a:latin typeface="-apple-system"/>
            </a:endParaRPr>
          </a:p>
          <a:p>
            <a:endParaRPr lang="en-US" sz="2800" dirty="0"/>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111125" y="946150"/>
            <a:ext cx="9032875" cy="5492750"/>
          </a:xfrm>
        </p:spPr>
        <p:txBody>
          <a:bodyPr/>
          <a:lstStyle/>
          <a:p>
            <a:pPr algn="l">
              <a:buFont typeface="+mj-lt"/>
              <a:buAutoNum type="arabicPeriod"/>
            </a:pPr>
            <a:r>
              <a:rPr lang="en-US" sz="3600" b="1" i="0" dirty="0">
                <a:solidFill>
                  <a:srgbClr val="111111"/>
                </a:solidFill>
                <a:effectLst/>
                <a:latin typeface="-apple-system"/>
              </a:rPr>
              <a:t>Controller's tasks </a:t>
            </a:r>
            <a:r>
              <a:rPr lang="en-US" sz="3600" b="0" i="0" dirty="0">
                <a:solidFill>
                  <a:srgbClr val="111111"/>
                </a:solidFill>
                <a:effectLst/>
                <a:latin typeface="-apple-system"/>
              </a:rPr>
              <a:t>:</a:t>
            </a:r>
          </a:p>
          <a:p>
            <a:pPr lvl="1">
              <a:buFont typeface="+mj-lt"/>
              <a:buAutoNum type="arabicPeriod"/>
            </a:pPr>
            <a:r>
              <a:rPr lang="en-US" sz="2800" i="0" dirty="0">
                <a:solidFill>
                  <a:srgbClr val="111111"/>
                </a:solidFill>
                <a:effectLst/>
                <a:latin typeface="-apple-system"/>
              </a:rPr>
              <a:t>It converts </a:t>
            </a:r>
            <a:r>
              <a:rPr lang="en-US" sz="2800" b="1" i="0" dirty="0">
                <a:solidFill>
                  <a:srgbClr val="111111"/>
                </a:solidFill>
                <a:effectLst/>
                <a:latin typeface="-apple-system"/>
              </a:rPr>
              <a:t>serial bit stream </a:t>
            </a:r>
            <a:r>
              <a:rPr lang="en-US" sz="2800" i="0" dirty="0">
                <a:solidFill>
                  <a:srgbClr val="111111"/>
                </a:solidFill>
                <a:effectLst/>
                <a:latin typeface="-apple-system"/>
              </a:rPr>
              <a:t>to </a:t>
            </a:r>
            <a:r>
              <a:rPr lang="en-US" sz="2800" b="1" i="0" dirty="0">
                <a:solidFill>
                  <a:srgbClr val="111111"/>
                </a:solidFill>
                <a:effectLst/>
                <a:latin typeface="-apple-system"/>
              </a:rPr>
              <a:t>block</a:t>
            </a:r>
            <a:r>
              <a:rPr lang="en-US" sz="2800" i="0" dirty="0">
                <a:solidFill>
                  <a:srgbClr val="111111"/>
                </a:solidFill>
                <a:effectLst/>
                <a:latin typeface="-apple-system"/>
              </a:rPr>
              <a:t> of bytes. </a:t>
            </a:r>
          </a:p>
          <a:p>
            <a:pPr lvl="1">
              <a:buFont typeface="+mj-lt"/>
              <a:buAutoNum type="arabicPeriod"/>
            </a:pPr>
            <a:r>
              <a:rPr lang="en-US" sz="2800" b="1" i="0" dirty="0">
                <a:solidFill>
                  <a:srgbClr val="111111"/>
                </a:solidFill>
                <a:effectLst/>
                <a:latin typeface="-apple-system"/>
              </a:rPr>
              <a:t>Perform error correction</a:t>
            </a:r>
            <a:r>
              <a:rPr lang="en-US" sz="2800" i="0" dirty="0">
                <a:solidFill>
                  <a:srgbClr val="111111"/>
                </a:solidFill>
                <a:effectLst/>
                <a:latin typeface="-apple-system"/>
              </a:rPr>
              <a:t> if necessary. </a:t>
            </a:r>
          </a:p>
          <a:p>
            <a:pPr lvl="1">
              <a:buFont typeface="+mj-lt"/>
              <a:buAutoNum type="arabicPeriod"/>
            </a:pPr>
            <a:r>
              <a:rPr lang="en-US" sz="2800" i="0" dirty="0">
                <a:solidFill>
                  <a:srgbClr val="111111"/>
                </a:solidFill>
                <a:effectLst/>
                <a:latin typeface="-apple-system"/>
              </a:rPr>
              <a:t>Block of bytes is first assembled bit by bit in buffer inside the controller. </a:t>
            </a:r>
          </a:p>
          <a:p>
            <a:pPr lvl="1">
              <a:buFont typeface="+mj-lt"/>
              <a:buAutoNum type="arabicPeriod"/>
            </a:pPr>
            <a:r>
              <a:rPr lang="en-US" sz="2800" i="0" dirty="0">
                <a:solidFill>
                  <a:srgbClr val="111111"/>
                </a:solidFill>
                <a:effectLst/>
                <a:latin typeface="-apple-system"/>
              </a:rPr>
              <a:t>After verification, the block has been declared to be error free and then it can be copied to main memory</a:t>
            </a:r>
            <a:endParaRPr lang="en-US" sz="2800" dirty="0"/>
          </a:p>
          <a:p>
            <a:endParaRPr lang="en-US" sz="3600" dirty="0"/>
          </a:p>
        </p:txBody>
      </p:sp>
    </p:spTree>
    <p:extLst>
      <p:ext uri="{BB962C8B-B14F-4D97-AF65-F5344CB8AC3E}">
        <p14:creationId xmlns:p14="http://schemas.microsoft.com/office/powerpoint/2010/main" val="193233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r>
              <a:rPr lang="en-US" sz="3200" b="0" i="0" dirty="0">
                <a:solidFill>
                  <a:srgbClr val="111111"/>
                </a:solidFill>
                <a:effectLst/>
                <a:latin typeface="-apple-system"/>
              </a:rPr>
              <a:t>An </a:t>
            </a:r>
            <a:r>
              <a:rPr lang="en-US" sz="3200" b="1" i="0" dirty="0">
                <a:solidFill>
                  <a:srgbClr val="111111"/>
                </a:solidFill>
                <a:effectLst/>
                <a:latin typeface="-apple-system"/>
              </a:rPr>
              <a:t>interrupt</a:t>
            </a:r>
            <a:r>
              <a:rPr lang="en-US" sz="3200" b="0" i="0" dirty="0">
                <a:solidFill>
                  <a:srgbClr val="111111"/>
                </a:solidFill>
                <a:effectLst/>
                <a:latin typeface="-apple-system"/>
              </a:rPr>
              <a:t> in an operating system (OS) is a </a:t>
            </a:r>
            <a:r>
              <a:rPr lang="en-US" sz="3200" b="1" i="0" dirty="0">
                <a:solidFill>
                  <a:srgbClr val="111111"/>
                </a:solidFill>
                <a:effectLst/>
                <a:latin typeface="-apple-system"/>
              </a:rPr>
              <a:t>signal</a:t>
            </a:r>
            <a:r>
              <a:rPr lang="en-US" sz="3200" b="0" i="0" dirty="0">
                <a:solidFill>
                  <a:srgbClr val="111111"/>
                </a:solidFill>
                <a:effectLst/>
                <a:latin typeface="-apple-system"/>
              </a:rPr>
              <a:t> emitted by either hardware or software when a process or an event requires </a:t>
            </a:r>
            <a:r>
              <a:rPr lang="en-US" sz="3200" b="1" i="0" dirty="0">
                <a:solidFill>
                  <a:srgbClr val="111111"/>
                </a:solidFill>
                <a:effectLst/>
                <a:latin typeface="-apple-system"/>
              </a:rPr>
              <a:t>immediate attention (high-priority process)</a:t>
            </a:r>
            <a:r>
              <a:rPr lang="en-US" sz="3200" b="0" i="0" dirty="0">
                <a:solidFill>
                  <a:srgbClr val="111111"/>
                </a:solidFill>
                <a:effectLst/>
                <a:latin typeface="-apple-system"/>
              </a:rPr>
              <a:t>. </a:t>
            </a:r>
          </a:p>
          <a:p>
            <a:endParaRPr lang="en-US" sz="3200" dirty="0"/>
          </a:p>
        </p:txBody>
      </p:sp>
    </p:spTree>
    <p:extLst>
      <p:ext uri="{BB962C8B-B14F-4D97-AF65-F5344CB8AC3E}">
        <p14:creationId xmlns:p14="http://schemas.microsoft.com/office/powerpoint/2010/main" val="104783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algn="l">
              <a:buFont typeface="Arial" panose="020B0604020202020204" pitchFamily="34" charset="0"/>
              <a:buChar char="•"/>
            </a:pPr>
            <a:r>
              <a:rPr lang="en-US" sz="2800" b="1" i="0" dirty="0">
                <a:solidFill>
                  <a:srgbClr val="111111"/>
                </a:solidFill>
                <a:effectLst/>
                <a:latin typeface="-apple-system"/>
              </a:rPr>
              <a:t>Hardware Interrupts</a:t>
            </a:r>
            <a:r>
              <a:rPr lang="en-US" sz="2800" b="0" i="0" dirty="0">
                <a:solidFill>
                  <a:srgbClr val="111111"/>
                </a:solidFill>
                <a:effectLst/>
                <a:latin typeface="-apple-system"/>
              </a:rPr>
              <a:t>: These are related to the state of hardware devices.</a:t>
            </a:r>
          </a:p>
          <a:p>
            <a:pPr lvl="1">
              <a:buFont typeface="Arial" panose="020B0604020202020204" pitchFamily="34" charset="0"/>
              <a:buChar char="•"/>
            </a:pPr>
            <a:r>
              <a:rPr lang="en-US" sz="2800" b="0" i="0" dirty="0">
                <a:solidFill>
                  <a:srgbClr val="111111"/>
                </a:solidFill>
                <a:effectLst/>
                <a:latin typeface="-apple-system"/>
              </a:rPr>
              <a:t>Examples include </a:t>
            </a:r>
            <a:r>
              <a:rPr lang="en-US" sz="2800" b="1" i="0" dirty="0">
                <a:solidFill>
                  <a:srgbClr val="111111"/>
                </a:solidFill>
                <a:effectLst/>
                <a:latin typeface="-apple-system"/>
              </a:rPr>
              <a:t>interrupt request (IRQ) lines</a:t>
            </a:r>
            <a:r>
              <a:rPr lang="en-US" sz="2800" b="0" i="0" dirty="0">
                <a:solidFill>
                  <a:srgbClr val="111111"/>
                </a:solidFill>
                <a:effectLst/>
                <a:latin typeface="-apple-system"/>
              </a:rPr>
              <a:t> on a PC or signals from devices embedded in processor logic (e.g., CPU timers).</a:t>
            </a:r>
          </a:p>
          <a:p>
            <a:pPr>
              <a:buFont typeface="Arial" panose="020B0604020202020204" pitchFamily="34" charset="0"/>
              <a:buChar char="•"/>
            </a:pPr>
            <a:r>
              <a:rPr lang="en-US" sz="2800" b="1" i="0" dirty="0">
                <a:solidFill>
                  <a:srgbClr val="111111"/>
                </a:solidFill>
                <a:effectLst/>
                <a:latin typeface="-apple-system"/>
              </a:rPr>
              <a:t>Software Interrupts</a:t>
            </a:r>
            <a:r>
              <a:rPr lang="en-US" sz="2800" b="0" i="0" dirty="0">
                <a:solidFill>
                  <a:srgbClr val="111111"/>
                </a:solidFill>
                <a:effectLst/>
                <a:latin typeface="-apple-system"/>
              </a:rPr>
              <a:t>: These are produced by </a:t>
            </a:r>
            <a:r>
              <a:rPr lang="en-US" sz="2800" b="1" i="0" dirty="0">
                <a:solidFill>
                  <a:srgbClr val="111111"/>
                </a:solidFill>
                <a:effectLst/>
                <a:latin typeface="-apple-system"/>
              </a:rPr>
              <a:t>software</a:t>
            </a:r>
            <a:r>
              <a:rPr lang="en-US" sz="2800" b="0" i="0" dirty="0">
                <a:solidFill>
                  <a:srgbClr val="111111"/>
                </a:solidFill>
                <a:effectLst/>
                <a:latin typeface="-apple-system"/>
              </a:rPr>
              <a:t> or the </a:t>
            </a:r>
            <a:r>
              <a:rPr lang="en-US" sz="2800" b="1" i="0" dirty="0">
                <a:solidFill>
                  <a:srgbClr val="111111"/>
                </a:solidFill>
                <a:effectLst/>
                <a:latin typeface="-apple-system"/>
              </a:rPr>
              <a:t>system</a:t>
            </a:r>
            <a:r>
              <a:rPr lang="en-US" sz="2800" b="0" i="0" dirty="0">
                <a:solidFill>
                  <a:srgbClr val="111111"/>
                </a:solidFill>
                <a:effectLst/>
                <a:latin typeface="-apple-system"/>
              </a:rPr>
              <a:t> itself (as opposed to hardware). (Traps)</a:t>
            </a:r>
          </a:p>
          <a:p>
            <a:pPr marL="742950" lvl="1" indent="-285750" algn="l">
              <a:buFont typeface="+mj-lt"/>
              <a:buAutoNum type="arabicPeriod"/>
            </a:pPr>
            <a:r>
              <a:rPr lang="en-US" sz="2800" b="1" i="0" dirty="0">
                <a:solidFill>
                  <a:srgbClr val="111111"/>
                </a:solidFill>
                <a:effectLst/>
                <a:latin typeface="-apple-system"/>
              </a:rPr>
              <a:t>Interrupt Latency</a:t>
            </a:r>
            <a:r>
              <a:rPr lang="en-US" sz="2800" b="0" i="0" dirty="0">
                <a:solidFill>
                  <a:srgbClr val="111111"/>
                </a:solidFill>
                <a:effectLst/>
                <a:latin typeface="-apple-system"/>
              </a:rPr>
              <a:t>: The delay between receiving an interrupt and starting the execution of the interrupt handler.</a:t>
            </a:r>
          </a:p>
          <a:p>
            <a:pPr marL="0" indent="0">
              <a:buNone/>
            </a:pPr>
            <a:br>
              <a:rPr lang="en-US" sz="2800" dirty="0"/>
            </a:br>
            <a:endParaRPr lang="en-US" sz="2800" b="0" i="0" dirty="0">
              <a:solidFill>
                <a:srgbClr val="111111"/>
              </a:solidFill>
              <a:effectLst/>
              <a:latin typeface="-apple-system"/>
            </a:endParaRPr>
          </a:p>
          <a:p>
            <a:pPr algn="l">
              <a:buFont typeface="Arial" panose="020B0604020202020204" pitchFamily="34" charset="0"/>
              <a:buChar char="•"/>
            </a:pPr>
            <a:endParaRPr lang="en-US" sz="2800" b="0" i="0" dirty="0">
              <a:solidFill>
                <a:srgbClr val="111111"/>
              </a:solidFill>
              <a:effectLst/>
              <a:latin typeface="-apple-system"/>
            </a:endParaRPr>
          </a:p>
          <a:p>
            <a:endParaRPr lang="en-US" sz="2800" dirty="0"/>
          </a:p>
        </p:txBody>
      </p:sp>
    </p:spTree>
    <p:extLst>
      <p:ext uri="{BB962C8B-B14F-4D97-AF65-F5344CB8AC3E}">
        <p14:creationId xmlns:p14="http://schemas.microsoft.com/office/powerpoint/2010/main" val="274451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r>
              <a:rPr lang="en-US" altLang="en-US" sz="2800" dirty="0"/>
              <a:t>Interrupt </a:t>
            </a:r>
            <a:r>
              <a:rPr lang="en-US" altLang="en-US" sz="2800" b="1" dirty="0"/>
              <a:t>transfers</a:t>
            </a:r>
            <a:r>
              <a:rPr lang="en-US" altLang="en-US" sz="2800" dirty="0"/>
              <a:t> control to the</a:t>
            </a:r>
            <a:r>
              <a:rPr lang="en-US" altLang="en-US" sz="2800" b="1" dirty="0"/>
              <a:t> </a:t>
            </a:r>
            <a:r>
              <a:rPr lang="en-US" altLang="en-US" sz="2800" b="1" u="sng" dirty="0"/>
              <a:t>interrupt service routine</a:t>
            </a:r>
            <a:r>
              <a:rPr lang="en-US" altLang="en-US" sz="2800" b="1" dirty="0"/>
              <a:t> </a:t>
            </a:r>
            <a:r>
              <a:rPr lang="en-US" altLang="en-US" sz="2800" dirty="0"/>
              <a:t>generally, which contains the addresses of all the </a:t>
            </a:r>
            <a:r>
              <a:rPr lang="en-US" altLang="en-US" sz="2800" b="1" dirty="0"/>
              <a:t>service routines</a:t>
            </a:r>
            <a:endParaRPr lang="en-US" altLang="en-US" sz="1050" b="1" dirty="0"/>
          </a:p>
          <a:p>
            <a:r>
              <a:rPr lang="en-US" altLang="en-US" sz="2800" dirty="0"/>
              <a:t>Interrupt architecture must save the </a:t>
            </a:r>
            <a:r>
              <a:rPr lang="en-US" altLang="en-US" sz="2800" b="1" dirty="0"/>
              <a:t>address of the interrupted instruction</a:t>
            </a:r>
            <a:endParaRPr lang="en-US" altLang="en-US" sz="1050" b="1" i="1" dirty="0"/>
          </a:p>
          <a:p>
            <a:r>
              <a:rPr lang="en-US" altLang="en-US" sz="2800" dirty="0"/>
              <a:t>A </a:t>
            </a:r>
            <a:r>
              <a:rPr lang="en-US" altLang="en-US" sz="2800" b="1" dirty="0">
                <a:solidFill>
                  <a:srgbClr val="3366FF"/>
                </a:solidFill>
              </a:rPr>
              <a:t>trap</a:t>
            </a:r>
            <a:r>
              <a:rPr lang="en-US" altLang="en-US" sz="2800" dirty="0"/>
              <a:t> or </a:t>
            </a:r>
            <a:r>
              <a:rPr lang="en-US" altLang="en-US" sz="2800" b="1" dirty="0">
                <a:solidFill>
                  <a:srgbClr val="3366FF"/>
                </a:solidFill>
              </a:rPr>
              <a:t>exception</a:t>
            </a:r>
            <a:r>
              <a:rPr lang="en-US" altLang="en-US" sz="2800" dirty="0"/>
              <a:t> is a software-generated interrupt caused either by an error or a user request, System Calls, Synchronous Event</a:t>
            </a:r>
            <a:endParaRPr lang="en-US" altLang="en-US" sz="1050" dirty="0"/>
          </a:p>
          <a:p>
            <a:r>
              <a:rPr lang="en-US" altLang="en-US" sz="2800" dirty="0"/>
              <a:t>An operating system is </a:t>
            </a:r>
            <a:r>
              <a:rPr lang="en-US" altLang="en-US" sz="2800" b="1" dirty="0">
                <a:solidFill>
                  <a:srgbClr val="3366FF"/>
                </a:solidFill>
              </a:rPr>
              <a:t>interrupt-driven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r>
              <a:rPr lang="en-US" altLang="en-US" sz="2400" dirty="0"/>
              <a:t>The operating system </a:t>
            </a:r>
            <a:r>
              <a:rPr lang="en-US" altLang="en-US" sz="2400" b="1" dirty="0"/>
              <a:t>preserves</a:t>
            </a:r>
            <a:r>
              <a:rPr lang="en-US" altLang="en-US" sz="2400" dirty="0"/>
              <a:t> the </a:t>
            </a:r>
            <a:r>
              <a:rPr lang="en-US" altLang="en-US" sz="2400" b="1" dirty="0"/>
              <a:t>state</a:t>
            </a:r>
            <a:r>
              <a:rPr lang="en-US" altLang="en-US" sz="2400" dirty="0"/>
              <a:t> of the </a:t>
            </a:r>
            <a:r>
              <a:rPr lang="en-US" altLang="en-US" sz="2400" b="1" dirty="0"/>
              <a:t>CPU</a:t>
            </a:r>
            <a:r>
              <a:rPr lang="en-US" altLang="en-US" sz="2400" dirty="0"/>
              <a:t> by </a:t>
            </a:r>
            <a:r>
              <a:rPr lang="en-US" altLang="en-US" sz="2400" b="1" dirty="0"/>
              <a:t>storing</a:t>
            </a:r>
            <a:r>
              <a:rPr lang="en-US" altLang="en-US" sz="2400" dirty="0"/>
              <a:t> </a:t>
            </a:r>
            <a:r>
              <a:rPr lang="en-US" altLang="en-US" sz="2400" b="1" dirty="0"/>
              <a:t>registers</a:t>
            </a:r>
            <a:r>
              <a:rPr lang="en-US" altLang="en-US" sz="2400" dirty="0"/>
              <a:t> and the </a:t>
            </a:r>
            <a:r>
              <a:rPr lang="en-US" altLang="en-US" sz="2400" b="1" dirty="0"/>
              <a:t>program counter</a:t>
            </a:r>
          </a:p>
          <a:p>
            <a:r>
              <a:rPr lang="en-US" altLang="en-US" sz="2400" b="1" dirty="0"/>
              <a:t>Determines</a:t>
            </a:r>
            <a:r>
              <a:rPr lang="en-US" altLang="en-US" sz="2400" dirty="0"/>
              <a:t> </a:t>
            </a:r>
            <a:r>
              <a:rPr lang="en-US" altLang="en-US" sz="2400" b="1" dirty="0"/>
              <a:t>which</a:t>
            </a:r>
            <a:r>
              <a:rPr lang="en-US" altLang="en-US" sz="2400" dirty="0"/>
              <a:t> type of </a:t>
            </a:r>
            <a:r>
              <a:rPr lang="en-US" altLang="en-US" sz="2400" b="1" dirty="0"/>
              <a:t>interrupt</a:t>
            </a:r>
            <a:r>
              <a:rPr lang="en-US" altLang="en-US" sz="2400" dirty="0"/>
              <a:t> has occurred</a:t>
            </a:r>
          </a:p>
          <a:p>
            <a:r>
              <a:rPr lang="en-US" altLang="en-US" sz="2400" dirty="0"/>
              <a:t>Separate segments of code determine what action should be taken for each type of interrupt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a:blip r:embed="rId3"/>
          <a:stretch>
            <a:fillRect/>
          </a:stretch>
        </p:blipFill>
        <p:spPr>
          <a:xfrm>
            <a:off x="91440" y="1099434"/>
            <a:ext cx="8229600"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4019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a:blip r:embed="rId3"/>
          <a:stretch>
            <a:fillRect/>
          </a:stretch>
        </p:blipFill>
        <p:spPr>
          <a:xfrm>
            <a:off x="326999" y="955039"/>
            <a:ext cx="8490002" cy="5902961"/>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Tree>
    <p:extLst>
      <p:ext uri="{BB962C8B-B14F-4D97-AF65-F5344CB8AC3E}">
        <p14:creationId xmlns:p14="http://schemas.microsoft.com/office/powerpoint/2010/main" val="252634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895350" y="1244600"/>
            <a:ext cx="8015992" cy="5242770"/>
          </a:xfrm>
        </p:spPr>
        <p:txBody>
          <a:bodyPr/>
          <a:lstStyle/>
          <a:p>
            <a:pPr>
              <a:lnSpc>
                <a:spcPct val="90000"/>
              </a:lnSpc>
            </a:pPr>
            <a:r>
              <a:rPr lang="en-US" altLang="en-US" sz="2000" dirty="0"/>
              <a:t>After I/O starts, control returns to user program only upon I/O completion</a:t>
            </a:r>
          </a:p>
          <a:p>
            <a:pPr lvl="1">
              <a:lnSpc>
                <a:spcPct val="90000"/>
              </a:lnSpc>
            </a:pPr>
            <a:r>
              <a:rPr lang="en-US" altLang="en-US" sz="2000" b="1" dirty="0"/>
              <a:t>Wait instruction idles the CPU until the next interrupt</a:t>
            </a:r>
          </a:p>
          <a:p>
            <a:pPr lvl="1">
              <a:lnSpc>
                <a:spcPct val="90000"/>
              </a:lnSpc>
            </a:pPr>
            <a:r>
              <a:rPr lang="en-US" altLang="en-US" sz="2000" dirty="0"/>
              <a:t>Wait loop (contention for memory access)</a:t>
            </a:r>
          </a:p>
          <a:p>
            <a:pPr lvl="1">
              <a:lnSpc>
                <a:spcPct val="90000"/>
              </a:lnSpc>
            </a:pPr>
            <a:r>
              <a:rPr lang="en-US" altLang="en-US" sz="2000" dirty="0"/>
              <a:t>At most </a:t>
            </a:r>
            <a:r>
              <a:rPr lang="en-US" altLang="en-US" sz="2000" b="1" dirty="0"/>
              <a:t>one I/O request is outstanding </a:t>
            </a:r>
            <a:r>
              <a:rPr lang="en-US" altLang="en-US" sz="2000" dirty="0"/>
              <a:t>at a time, no simultaneous I/O processing</a:t>
            </a:r>
          </a:p>
          <a:p>
            <a:pPr>
              <a:lnSpc>
                <a:spcPct val="90000"/>
              </a:lnSpc>
            </a:pPr>
            <a:r>
              <a:rPr lang="en-US" altLang="en-US" sz="2000" dirty="0"/>
              <a:t>After I/O starts, </a:t>
            </a:r>
            <a:r>
              <a:rPr lang="en-US" altLang="en-US" sz="2000" b="1" dirty="0"/>
              <a:t>control returns to user program without waiting for I/O completion</a:t>
            </a:r>
          </a:p>
          <a:p>
            <a:pPr lvl="1">
              <a:lnSpc>
                <a:spcPct val="90000"/>
              </a:lnSpc>
            </a:pPr>
            <a:r>
              <a:rPr lang="en-US" altLang="en-US" sz="2000" b="1" dirty="0">
                <a:solidFill>
                  <a:srgbClr val="3366FF"/>
                </a:solidFill>
              </a:rPr>
              <a:t>System call </a:t>
            </a:r>
            <a:r>
              <a:rPr lang="en-US" altLang="en-US" sz="2000" dirty="0"/>
              <a:t>– request to the OS to allow user to wait for I/O completion</a:t>
            </a:r>
          </a:p>
          <a:p>
            <a:pPr lvl="1">
              <a:lnSpc>
                <a:spcPct val="90000"/>
              </a:lnSpc>
            </a:pPr>
            <a:r>
              <a:rPr lang="en-US" altLang="en-US" sz="2000" b="1" dirty="0">
                <a:solidFill>
                  <a:srgbClr val="3366FF"/>
                </a:solidFill>
              </a:rPr>
              <a:t>Device-status table </a:t>
            </a:r>
            <a:r>
              <a:rPr lang="en-US" altLang="en-US" sz="2000" dirty="0"/>
              <a:t>contains entry for each I/O device indicating its type, address, and state</a:t>
            </a:r>
          </a:p>
          <a:p>
            <a:pPr lvl="1">
              <a:lnSpc>
                <a:spcPct val="90000"/>
              </a:lnSpc>
            </a:pPr>
            <a:r>
              <a:rPr lang="en-US" altLang="en-US" sz="2000" dirty="0"/>
              <a:t>OS indexes into I/O device table to determine device status and to modify table entry to include interrupt</a:t>
            </a:r>
          </a:p>
          <a:p>
            <a:pPr lvl="1">
              <a:lnSpc>
                <a:spcPct val="90000"/>
              </a:lnSpc>
            </a:pPr>
            <a:endParaRPr lang="en-US"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0131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buFont typeface="Arial" panose="020B0604020202020204" pitchFamily="34" charset="0"/>
              <a:buChar char="•"/>
            </a:pPr>
            <a:r>
              <a:rPr lang="en-US" altLang="en-US" dirty="0"/>
              <a:t>The basic unit of computer storage is the </a:t>
            </a:r>
            <a:r>
              <a:rPr lang="en-US" altLang="en-US" b="1" dirty="0"/>
              <a:t>bit</a:t>
            </a:r>
            <a:r>
              <a:rPr lang="en-US" altLang="en-US" dirty="0"/>
              <a:t>. A bit can contain one of two values, 0 and 1. </a:t>
            </a:r>
          </a:p>
          <a:p>
            <a:pPr marL="285750" indent="-285750">
              <a:buFont typeface="Arial" panose="020B0604020202020204" pitchFamily="34" charset="0"/>
              <a:buChar char="•"/>
            </a:pPr>
            <a:r>
              <a:rPr lang="en-US" altLang="en-US" dirty="0"/>
              <a:t>All other storage in a computer is based on collections of bits. Given enough bits, it </a:t>
            </a:r>
            <a:r>
              <a:rPr lang="en-US" altLang="en-US" b="1" dirty="0"/>
              <a:t>represent: numbers, letters, images</a:t>
            </a:r>
            <a:r>
              <a:rPr lang="en-US" altLang="en-US" dirty="0"/>
              <a:t>, movies, sounds, documents, and programs, to name a few. </a:t>
            </a:r>
          </a:p>
          <a:p>
            <a:pPr marL="285750" indent="-285750">
              <a:buFont typeface="Arial" panose="020B0604020202020204" pitchFamily="34" charset="0"/>
              <a:buChar char="•"/>
            </a:pPr>
            <a:r>
              <a:rPr lang="en-US" altLang="en-US" dirty="0"/>
              <a:t>A </a:t>
            </a:r>
            <a:r>
              <a:rPr lang="en-US" altLang="en-US" b="1" dirty="0"/>
              <a:t>byte </a:t>
            </a:r>
            <a:r>
              <a:rPr lang="en-US" altLang="en-US" dirty="0"/>
              <a:t>is 8 bits, and on most computers it is the smallest convenient chunk of storage. A less common term is </a:t>
            </a:r>
            <a:r>
              <a:rPr lang="en-US" altLang="en-US" b="1" dirty="0"/>
              <a:t>word</a:t>
            </a:r>
            <a:r>
              <a:rPr lang="en-US" altLang="en-US" dirty="0"/>
              <a:t>, which is a given computer architecture’s native unit of data. </a:t>
            </a:r>
          </a:p>
          <a:p>
            <a:pPr marL="285750" indent="-285750">
              <a:buFont typeface="Arial" panose="020B0604020202020204" pitchFamily="34" charset="0"/>
              <a:buChar char="•"/>
            </a:pPr>
            <a:r>
              <a:rPr lang="en-US" altLang="en-US" dirty="0"/>
              <a:t>Computer storage, along with most computer throughput, is generally measured and manipulated in bytes and collections of bytes. </a:t>
            </a:r>
          </a:p>
          <a:p>
            <a:pPr marL="285750" indent="-285750">
              <a:buFont typeface="Arial" panose="020B0604020202020204" pitchFamily="34" charset="0"/>
              <a:buChar char="•"/>
            </a:pPr>
            <a:r>
              <a:rPr lang="en-US" altLang="en-US" dirty="0"/>
              <a:t>A </a:t>
            </a:r>
            <a:r>
              <a:rPr lang="en-US" altLang="en-US" b="1" dirty="0"/>
              <a:t>kilobyte</a:t>
            </a:r>
            <a:r>
              <a:rPr lang="en-US" altLang="en-US" dirty="0"/>
              <a:t>, or </a:t>
            </a:r>
            <a:r>
              <a:rPr lang="en-US" altLang="en-US" b="1" dirty="0"/>
              <a:t>KB</a:t>
            </a:r>
            <a:r>
              <a:rPr lang="en-US" altLang="en-US" dirty="0"/>
              <a:t>, is 1,024 bytes</a:t>
            </a:r>
          </a:p>
          <a:p>
            <a:pPr marL="285750" indent="-285750">
              <a:buFont typeface="Arial" panose="020B0604020202020204" pitchFamily="34" charset="0"/>
              <a:buChar char="•"/>
            </a:pPr>
            <a:r>
              <a:rPr lang="en-US" altLang="en-US" dirty="0"/>
              <a:t>a </a:t>
            </a:r>
            <a:r>
              <a:rPr lang="en-US" altLang="en-US" b="1" dirty="0"/>
              <a:t>megabyte</a:t>
            </a:r>
            <a:r>
              <a:rPr lang="en-US" altLang="en-US" dirty="0"/>
              <a:t>, or </a:t>
            </a:r>
            <a:r>
              <a:rPr lang="en-US" altLang="en-US" b="1" dirty="0"/>
              <a:t>MB</a:t>
            </a:r>
            <a:r>
              <a:rPr lang="en-US" altLang="en-US" dirty="0"/>
              <a:t>, is 1,024</a:t>
            </a:r>
            <a:r>
              <a:rPr lang="en-US" altLang="en-US" baseline="30000" dirty="0"/>
              <a:t>2</a:t>
            </a:r>
            <a:r>
              <a:rPr lang="en-US" altLang="en-US" dirty="0"/>
              <a:t> bytes</a:t>
            </a:r>
          </a:p>
          <a:p>
            <a:pPr marL="285750" indent="-285750">
              <a:buFont typeface="Arial" panose="020B0604020202020204" pitchFamily="34" charset="0"/>
              <a:buChar char="•"/>
            </a:pPr>
            <a:r>
              <a:rPr lang="en-US" altLang="en-US" dirty="0"/>
              <a:t>a </a:t>
            </a:r>
            <a:r>
              <a:rPr lang="en-US" altLang="en-US" b="1" dirty="0"/>
              <a:t>gigabyte</a:t>
            </a:r>
            <a:r>
              <a:rPr lang="en-US" altLang="en-US" dirty="0"/>
              <a:t>, or </a:t>
            </a:r>
            <a:r>
              <a:rPr lang="en-US" altLang="en-US" b="1" dirty="0"/>
              <a:t>GB</a:t>
            </a:r>
            <a:r>
              <a:rPr lang="en-US" altLang="en-US" dirty="0"/>
              <a:t>, is 1,024</a:t>
            </a:r>
            <a:r>
              <a:rPr lang="en-US" altLang="en-US" baseline="30000" dirty="0"/>
              <a:t>3</a:t>
            </a:r>
            <a:r>
              <a:rPr lang="en-US" altLang="en-US" dirty="0"/>
              <a:t> bytes</a:t>
            </a:r>
          </a:p>
          <a:p>
            <a:pPr marL="285750" indent="-285750">
              <a:buFont typeface="Arial" panose="020B0604020202020204" pitchFamily="34" charset="0"/>
              <a:buChar char="•"/>
            </a:pPr>
            <a:r>
              <a:rPr lang="en-US" altLang="en-US" dirty="0"/>
              <a:t>a </a:t>
            </a:r>
            <a:r>
              <a:rPr lang="en-US" altLang="en-US" b="1" dirty="0"/>
              <a:t>terabyte</a:t>
            </a:r>
            <a:r>
              <a:rPr lang="en-US" altLang="en-US" dirty="0"/>
              <a:t>, or </a:t>
            </a:r>
            <a:r>
              <a:rPr lang="en-US" altLang="en-US" b="1" dirty="0"/>
              <a:t>TB</a:t>
            </a:r>
            <a:r>
              <a:rPr lang="en-US" altLang="en-US" dirty="0"/>
              <a:t>, is 1,024</a:t>
            </a:r>
            <a:r>
              <a:rPr lang="en-US" altLang="en-US" baseline="30000" dirty="0"/>
              <a:t>4 </a:t>
            </a:r>
            <a:r>
              <a:rPr lang="en-US" altLang="en-US" dirty="0"/>
              <a:t>bytes </a:t>
            </a:r>
          </a:p>
          <a:p>
            <a:pPr marL="285750" indent="-285750">
              <a:buFont typeface="Arial" panose="020B0604020202020204" pitchFamily="34" charset="0"/>
              <a:buChar char="•"/>
            </a:pPr>
            <a:r>
              <a:rPr lang="en-US" altLang="en-US" dirty="0"/>
              <a:t>a </a:t>
            </a:r>
            <a:r>
              <a:rPr lang="en-US" altLang="en-US" b="1" dirty="0"/>
              <a:t>petabyte</a:t>
            </a:r>
            <a:r>
              <a:rPr lang="en-US" altLang="en-US" dirty="0"/>
              <a:t>, or </a:t>
            </a:r>
            <a:r>
              <a:rPr lang="en-US" altLang="en-US" b="1" dirty="0"/>
              <a:t>PB</a:t>
            </a:r>
            <a:r>
              <a:rPr lang="en-US" altLang="en-US" dirty="0"/>
              <a:t>, is 1,024</a:t>
            </a:r>
            <a:r>
              <a:rPr lang="en-US" altLang="en-US" baseline="30000" dirty="0"/>
              <a:t>5</a:t>
            </a:r>
            <a:r>
              <a:rPr lang="en-US" altLang="en-US" dirty="0"/>
              <a:t> bytes</a:t>
            </a:r>
          </a:p>
          <a:p>
            <a:pPr marL="285750" indent="-285750">
              <a:buFont typeface="Arial" panose="020B0604020202020204" pitchFamily="34" charset="0"/>
              <a:buChar char="•"/>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r>
              <a:rPr lang="en-US" sz="2400" dirty="0"/>
              <a:t>Introduction</a:t>
            </a:r>
          </a:p>
          <a:p>
            <a:r>
              <a:rPr lang="en-US" sz="2400" dirty="0"/>
              <a:t>Processes</a:t>
            </a:r>
          </a:p>
          <a:p>
            <a:r>
              <a:rPr lang="en-US" sz="2400" dirty="0"/>
              <a:t>Threads and Concurrency</a:t>
            </a:r>
          </a:p>
          <a:p>
            <a:r>
              <a:rPr lang="en-US" sz="2400" dirty="0"/>
              <a:t>CPU Scheduling</a:t>
            </a:r>
          </a:p>
          <a:p>
            <a:r>
              <a:rPr lang="en-US" sz="2400" dirty="0"/>
              <a:t>Deadlocks</a:t>
            </a:r>
          </a:p>
          <a:p>
            <a:r>
              <a:rPr lang="en-US" sz="2400" dirty="0"/>
              <a:t>Main Memory</a:t>
            </a:r>
          </a:p>
          <a:p>
            <a:r>
              <a:rPr lang="en-US" sz="2400" dirty="0"/>
              <a:t>Virtual Memory</a:t>
            </a:r>
          </a:p>
          <a:p>
            <a:r>
              <a:rPr lang="en-US" sz="2400" dirty="0"/>
              <a:t>Mass-Storage Structure </a:t>
            </a: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r>
              <a:rPr lang="en-US" altLang="en-US" sz="3200" dirty="0"/>
              <a:t>Main memory – only large storage media that the CPU can access directly</a:t>
            </a:r>
          </a:p>
          <a:p>
            <a:pPr lvl="1"/>
            <a:r>
              <a:rPr lang="en-US" altLang="en-US" sz="2800" b="1" dirty="0">
                <a:solidFill>
                  <a:srgbClr val="3366FF"/>
                </a:solidFill>
              </a:rPr>
              <a:t>Random</a:t>
            </a:r>
            <a:r>
              <a:rPr lang="en-US" altLang="en-US" sz="2800" dirty="0">
                <a:solidFill>
                  <a:srgbClr val="0000FF"/>
                </a:solidFill>
              </a:rPr>
              <a:t> </a:t>
            </a:r>
            <a:r>
              <a:rPr lang="en-US" altLang="en-US" sz="2800" b="1" dirty="0">
                <a:solidFill>
                  <a:srgbClr val="3366FF"/>
                </a:solidFill>
              </a:rPr>
              <a:t>access</a:t>
            </a:r>
          </a:p>
          <a:p>
            <a:pPr lvl="1"/>
            <a:r>
              <a:rPr lang="en-US" altLang="en-US" sz="2800" dirty="0"/>
              <a:t>Typically </a:t>
            </a:r>
            <a:r>
              <a:rPr lang="en-US" altLang="en-US" sz="2800" b="1" dirty="0">
                <a:solidFill>
                  <a:srgbClr val="3366FF"/>
                </a:solidFill>
              </a:rPr>
              <a:t>volatile</a:t>
            </a:r>
          </a:p>
          <a:p>
            <a:r>
              <a:rPr lang="en-US" altLang="en-US" sz="3200" dirty="0"/>
              <a:t>Secondary storage – extension of main memory that provides large </a:t>
            </a:r>
            <a:r>
              <a:rPr lang="en-US" altLang="en-US" sz="3200" b="1" dirty="0">
                <a:solidFill>
                  <a:srgbClr val="3366FF"/>
                </a:solidFill>
              </a:rPr>
              <a:t>nonvolatile</a:t>
            </a:r>
            <a:r>
              <a:rPr lang="en-US" altLang="en-US" sz="3200" dirty="0">
                <a:solidFill>
                  <a:srgbClr val="0000FF"/>
                </a:solidFill>
              </a:rPr>
              <a:t> </a:t>
            </a:r>
            <a:r>
              <a:rPr lang="en-US" altLang="en-US" sz="3200" dirty="0"/>
              <a:t>storage capacity</a:t>
            </a: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r>
              <a:rPr lang="en-US" altLang="en-US" sz="2800" dirty="0"/>
              <a:t>Hard disks – rigid metal or glass platters covered with magnetic recording material </a:t>
            </a:r>
          </a:p>
          <a:p>
            <a:pPr lvl="1"/>
            <a:r>
              <a:rPr lang="en-US" altLang="en-US" sz="2400" dirty="0"/>
              <a:t>Disk surface is logically divided into </a:t>
            </a:r>
            <a:r>
              <a:rPr lang="en-US" altLang="en-US" sz="2400" b="1" dirty="0">
                <a:solidFill>
                  <a:srgbClr val="3366FF"/>
                </a:solidFill>
              </a:rPr>
              <a:t>tracks</a:t>
            </a:r>
            <a:r>
              <a:rPr lang="en-US" altLang="en-US" sz="2400" dirty="0"/>
              <a:t>, which are subdivided into </a:t>
            </a:r>
            <a:r>
              <a:rPr lang="en-US" altLang="en-US" sz="2400" b="1" dirty="0">
                <a:solidFill>
                  <a:srgbClr val="3366FF"/>
                </a:solidFill>
              </a:rPr>
              <a:t>sectors</a:t>
            </a:r>
          </a:p>
          <a:p>
            <a:pPr lvl="1"/>
            <a:r>
              <a:rPr lang="en-US" altLang="en-US" sz="2400" dirty="0"/>
              <a:t>The </a:t>
            </a:r>
            <a:r>
              <a:rPr lang="en-US" altLang="en-US" sz="2400" b="1" dirty="0">
                <a:solidFill>
                  <a:srgbClr val="3366FF"/>
                </a:solidFill>
              </a:rPr>
              <a:t>disk controller </a:t>
            </a:r>
            <a:r>
              <a:rPr lang="en-US" altLang="en-US" sz="2400" dirty="0"/>
              <a:t>determines the logical interaction between the device and the computer </a:t>
            </a:r>
          </a:p>
          <a:p>
            <a:r>
              <a:rPr lang="en-US" altLang="en-US" sz="2800" b="1" dirty="0">
                <a:solidFill>
                  <a:srgbClr val="3366FF"/>
                </a:solidFill>
              </a:rPr>
              <a:t>Solid-state disks </a:t>
            </a:r>
            <a:r>
              <a:rPr lang="en-US" altLang="en-US" sz="2800" dirty="0"/>
              <a:t>– faster than hard disks, nonvolatile</a:t>
            </a:r>
          </a:p>
          <a:p>
            <a:pPr lvl="1"/>
            <a:r>
              <a:rPr lang="en-US" altLang="en-US" sz="2400" dirty="0"/>
              <a:t>Various technologies</a:t>
            </a:r>
          </a:p>
          <a:p>
            <a:pPr lvl="1"/>
            <a:r>
              <a:rPr lang="en-US" altLang="en-US" sz="2400" dirty="0"/>
              <a:t>Becoming more popular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479685" y="787400"/>
            <a:ext cx="8137265" cy="4867953"/>
          </a:xfrm>
        </p:spPr>
        <p:txBody>
          <a:bodyPr/>
          <a:lstStyle/>
          <a:p>
            <a:r>
              <a:rPr lang="en-US" altLang="en-US" sz="2800" dirty="0"/>
              <a:t>Storage systems organized in hierarchy</a:t>
            </a:r>
          </a:p>
          <a:p>
            <a:pPr lvl="1"/>
            <a:r>
              <a:rPr lang="en-US" altLang="en-US" sz="2800" dirty="0"/>
              <a:t>Speed</a:t>
            </a:r>
          </a:p>
          <a:p>
            <a:pPr lvl="1"/>
            <a:r>
              <a:rPr lang="en-US" altLang="en-US" sz="2800" dirty="0"/>
              <a:t>Cost</a:t>
            </a:r>
          </a:p>
          <a:p>
            <a:pPr lvl="1"/>
            <a:r>
              <a:rPr lang="en-US" altLang="en-US" sz="2800" dirty="0"/>
              <a:t>Volatility</a:t>
            </a:r>
          </a:p>
          <a:p>
            <a:r>
              <a:rPr lang="en-US" altLang="en-US" sz="2400" b="1" kern="1200" dirty="0">
                <a:solidFill>
                  <a:srgbClr val="006699"/>
                </a:solidFill>
                <a:latin typeface="+mj-lt"/>
                <a:cs typeface="+mn-cs"/>
              </a:rPr>
              <a:t>Caching</a:t>
            </a:r>
            <a:r>
              <a:rPr lang="en-US" altLang="en-US" sz="2800" dirty="0"/>
              <a:t> – </a:t>
            </a:r>
            <a:r>
              <a:rPr lang="en-US" altLang="en-US" sz="2800" b="1" dirty="0"/>
              <a:t>copying information into faster storage system</a:t>
            </a:r>
            <a:r>
              <a:rPr lang="en-US" altLang="en-US" sz="2800" dirty="0"/>
              <a:t>; main memory can be viewed as a cache for secondary storage</a:t>
            </a:r>
          </a:p>
          <a:p>
            <a:r>
              <a:rPr lang="en-US" altLang="en-US" sz="2400" b="1" kern="1200" dirty="0">
                <a:solidFill>
                  <a:srgbClr val="006699"/>
                </a:solidFill>
                <a:latin typeface="+mj-lt"/>
                <a:cs typeface="+mn-cs"/>
              </a:rPr>
              <a:t>Device</a:t>
            </a:r>
            <a:r>
              <a:rPr lang="en-US" altLang="en-US" sz="2800" b="1" dirty="0">
                <a:solidFill>
                  <a:srgbClr val="3366FF"/>
                </a:solidFill>
              </a:rPr>
              <a:t> </a:t>
            </a:r>
            <a:r>
              <a:rPr lang="en-US" altLang="en-US" sz="2400" b="1" kern="1200" dirty="0">
                <a:solidFill>
                  <a:srgbClr val="006699"/>
                </a:solidFill>
                <a:latin typeface="+mj-lt"/>
                <a:cs typeface="+mn-cs"/>
              </a:rPr>
              <a:t>Driver</a:t>
            </a:r>
            <a:r>
              <a:rPr lang="en-US" altLang="en-US" sz="2800" b="1" dirty="0">
                <a:solidFill>
                  <a:srgbClr val="3366FF"/>
                </a:solidFill>
              </a:rPr>
              <a:t> </a:t>
            </a:r>
            <a:r>
              <a:rPr lang="en-US" altLang="en-US" sz="2800" dirty="0"/>
              <a:t>for each device controller to manage I/O</a:t>
            </a:r>
          </a:p>
          <a:p>
            <a:pPr lvl="1"/>
            <a:r>
              <a:rPr lang="en-US" altLang="en-US" sz="2800" dirty="0"/>
              <a:t>Provides uniform interface between controller and kernel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r>
              <a:rPr lang="en-US" altLang="en-US" sz="3200" dirty="0"/>
              <a:t>It is a hardware device that allows certain hardware device that allows certain subsystems to </a:t>
            </a:r>
            <a:r>
              <a:rPr lang="en-US" altLang="en-US" sz="3200" b="1" dirty="0"/>
              <a:t>access main memory (RAM)</a:t>
            </a:r>
            <a:r>
              <a:rPr lang="en-US" altLang="en-US" sz="3200" dirty="0"/>
              <a:t>, </a:t>
            </a:r>
            <a:r>
              <a:rPr lang="en-US" altLang="en-US" sz="3200" b="1" dirty="0"/>
              <a:t>independent of the central processing unit (CPU).</a:t>
            </a:r>
          </a:p>
          <a:p>
            <a:r>
              <a:rPr lang="en-US" altLang="en-US" sz="3200" dirty="0"/>
              <a:t>This feature is useful when the CPU needs to perform useful work while </a:t>
            </a:r>
            <a:r>
              <a:rPr lang="en-US" altLang="en-US" sz="3200" b="1" dirty="0"/>
              <a:t>waiting</a:t>
            </a:r>
            <a:r>
              <a:rPr lang="en-US" altLang="en-US" sz="3200" dirty="0"/>
              <a:t> for a </a:t>
            </a:r>
            <a:r>
              <a:rPr lang="en-US" altLang="en-US" sz="3200" b="1" dirty="0"/>
              <a:t>relatively</a:t>
            </a:r>
            <a:r>
              <a:rPr lang="en-US" altLang="en-US" sz="3200" dirty="0"/>
              <a:t> </a:t>
            </a:r>
            <a:r>
              <a:rPr lang="en-US" altLang="en-US" sz="3200" b="1" dirty="0"/>
              <a:t>slow I/O data transfer</a:t>
            </a:r>
            <a:r>
              <a:rPr lang="en-US" altLang="en-US" sz="3200" dirty="0"/>
              <a:t>.</a:t>
            </a:r>
          </a:p>
          <a:p>
            <a:r>
              <a:rPr lang="en-US" altLang="en-US" sz="3200" dirty="0"/>
              <a:t>Hardware systems that use DMA: disk drive, graphics cards, network cards, sound cards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r>
              <a:rPr lang="en-US" altLang="en-US" sz="2800" b="1" dirty="0"/>
              <a:t>Without DMA</a:t>
            </a:r>
            <a:r>
              <a:rPr lang="en-US" altLang="en-US" sz="2800" dirty="0"/>
              <a:t>, when the CPU is using programmed input/output, it is </a:t>
            </a:r>
            <a:r>
              <a:rPr lang="en-US" altLang="en-US" sz="2800" b="1" dirty="0"/>
              <a:t>typically fully occupied for the entire duration </a:t>
            </a:r>
            <a:r>
              <a:rPr lang="en-US" altLang="en-US" sz="2800" dirty="0"/>
              <a:t>of the read or write operation, and is thus unavailable to perform other work.</a:t>
            </a:r>
          </a:p>
          <a:p>
            <a:r>
              <a:rPr lang="en-US" altLang="en-US" sz="2800" dirty="0"/>
              <a:t>With DMA, </a:t>
            </a:r>
            <a:r>
              <a:rPr lang="en-US" altLang="en-US" sz="2800" b="1" dirty="0"/>
              <a:t>the CPU first initiates the transfer</a:t>
            </a:r>
            <a:r>
              <a:rPr lang="en-US" altLang="en-US" sz="2800" dirty="0"/>
              <a:t>, </a:t>
            </a:r>
            <a:r>
              <a:rPr lang="en-US" altLang="en-US" sz="2800" b="1" dirty="0"/>
              <a:t>then it does other operations </a:t>
            </a:r>
            <a:r>
              <a:rPr lang="en-US" altLang="en-US" sz="2800" dirty="0"/>
              <a:t>while the transfer is in progress, and it finally receives an interrupt from the DMA controller when the operation is done.</a:t>
            </a: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416362" y="1559560"/>
            <a:ext cx="3603178" cy="3672007"/>
          </a:xfrm>
          <a:prstGeom prst="rect">
            <a:avLst/>
          </a:prstGeom>
        </p:spPr>
      </p:pic>
      <p:sp>
        <p:nvSpPr>
          <p:cNvPr id="14" name="TextBox 13">
            <a:extLst>
              <a:ext uri="{FF2B5EF4-FFF2-40B4-BE49-F238E27FC236}">
                <a16:creationId xmlns:a16="http://schemas.microsoft.com/office/drawing/2014/main" id="{EAB11135-1EC9-4484-950F-9DB70DC4BB3D}"/>
              </a:ext>
            </a:extLst>
          </p:cNvPr>
          <p:cNvSpPr txBox="1"/>
          <p:nvPr/>
        </p:nvSpPr>
        <p:spPr>
          <a:xfrm>
            <a:off x="0" y="989352"/>
            <a:ext cx="5416362" cy="6001643"/>
          </a:xfrm>
          <a:prstGeom prst="rect">
            <a:avLst/>
          </a:prstGeom>
          <a:noFill/>
        </p:spPr>
        <p:txBody>
          <a:bodyPr wrap="square">
            <a:spAutoFit/>
          </a:bodyPr>
          <a:lstStyle/>
          <a:p>
            <a:pPr marL="285750" indent="-285750">
              <a:buFont typeface="Wingdings" panose="05000000000000000000" pitchFamily="2" charset="2"/>
              <a:buChar char="§"/>
            </a:pPr>
            <a:r>
              <a:rPr lang="en-US" sz="2400" dirty="0">
                <a:latin typeface="Helvetica (Body)"/>
              </a:rPr>
              <a:t>The </a:t>
            </a:r>
            <a:r>
              <a:rPr lang="en-US" sz="2400" b="1" dirty="0">
                <a:latin typeface="Helvetica (Body)"/>
              </a:rPr>
              <a:t>disk controller reads the block </a:t>
            </a:r>
            <a:r>
              <a:rPr lang="en-US" sz="2400" dirty="0">
                <a:latin typeface="Helvetica (Body)"/>
              </a:rPr>
              <a:t>from the </a:t>
            </a:r>
            <a:r>
              <a:rPr lang="en-US" sz="2400" b="1" dirty="0">
                <a:latin typeface="Helvetica (Body)"/>
              </a:rPr>
              <a:t>drive serially</a:t>
            </a:r>
            <a:r>
              <a:rPr lang="en-US" sz="2400" dirty="0">
                <a:latin typeface="Helvetica (Body)"/>
              </a:rPr>
              <a:t>, bit by bit until the entire block is in the controller's buffer. </a:t>
            </a:r>
          </a:p>
          <a:p>
            <a:pPr marL="285750" indent="-285750">
              <a:buFont typeface="Wingdings" panose="05000000000000000000" pitchFamily="2" charset="2"/>
              <a:buChar char="§"/>
            </a:pPr>
            <a:r>
              <a:rPr lang="en-US" sz="2400" dirty="0">
                <a:latin typeface="Helvetica (Body)"/>
              </a:rPr>
              <a:t>It computes the </a:t>
            </a:r>
            <a:r>
              <a:rPr lang="en-US" sz="2400" b="1" dirty="0">
                <a:latin typeface="Helvetica (Body)"/>
              </a:rPr>
              <a:t>checksum</a:t>
            </a:r>
            <a:r>
              <a:rPr lang="en-US" sz="2400" dirty="0">
                <a:latin typeface="Helvetica (Body)"/>
              </a:rPr>
              <a:t> to verify that no read errors have occurred.</a:t>
            </a:r>
          </a:p>
          <a:p>
            <a:pPr marL="285750" indent="-285750">
              <a:buFont typeface="Wingdings" panose="05000000000000000000" pitchFamily="2" charset="2"/>
              <a:buChar char="§"/>
            </a:pPr>
            <a:r>
              <a:rPr lang="en-US" sz="2400" dirty="0">
                <a:latin typeface="Helvetica (Body)"/>
              </a:rPr>
              <a:t>Then the </a:t>
            </a:r>
            <a:r>
              <a:rPr lang="en-US" sz="2400" b="1" dirty="0">
                <a:latin typeface="Helvetica (Body)"/>
              </a:rPr>
              <a:t>controller causes an interrupt</a:t>
            </a:r>
            <a:r>
              <a:rPr lang="en-US" sz="2400" dirty="0">
                <a:latin typeface="Helvetica (Body)"/>
              </a:rPr>
              <a:t> so that OS can read the block from controller's buffer (a byte or a word at a time) by executing a loop.</a:t>
            </a:r>
          </a:p>
          <a:p>
            <a:pPr marL="285750" indent="-285750">
              <a:buFont typeface="Wingdings" panose="05000000000000000000" pitchFamily="2" charset="2"/>
              <a:buChar char="§"/>
            </a:pPr>
            <a:r>
              <a:rPr lang="en-US" sz="2400" dirty="0">
                <a:latin typeface="Helvetica (Body)"/>
              </a:rPr>
              <a:t>After reading every single part of the block from the controller device register, the operating system will store them in the main memory.</a:t>
            </a:r>
          </a:p>
          <a:p>
            <a:pPr marL="285750" indent="-285750">
              <a:buFont typeface="Wingdings" panose="05000000000000000000" pitchFamily="2" charset="2"/>
              <a:buChar char="§"/>
            </a:pPr>
            <a:endParaRPr lang="en-US" sz="2400" dirty="0">
              <a:latin typeface="Helvetica (Body)"/>
            </a:endParaRPr>
          </a:p>
        </p:txBody>
      </p:sp>
    </p:spTree>
    <p:extLst>
      <p:ext uri="{BB962C8B-B14F-4D97-AF65-F5344CB8AC3E}">
        <p14:creationId xmlns:p14="http://schemas.microsoft.com/office/powerpoint/2010/main" val="141637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938992"/>
          </a:xfrm>
          <a:prstGeom prst="rect">
            <a:avLst/>
          </a:prstGeom>
          <a:noFill/>
        </p:spPr>
        <p:txBody>
          <a:bodyPr wrap="square">
            <a:spAutoFit/>
          </a:bodyPr>
          <a:lstStyle/>
          <a:p>
            <a:r>
              <a:rPr lang="en-US" sz="2000" dirty="0">
                <a:latin typeface="Helvetica (Body)"/>
              </a:rPr>
              <a:t>Step 1:</a:t>
            </a:r>
          </a:p>
          <a:p>
            <a:pPr marL="285750" indent="-285750">
              <a:buFont typeface="Arial" panose="020B0604020202020204" pitchFamily="34" charset="0"/>
              <a:buChar char="•"/>
            </a:pPr>
            <a:r>
              <a:rPr lang="en-US" sz="2000" dirty="0">
                <a:latin typeface="Helvetica (Body)"/>
              </a:rPr>
              <a:t>First the </a:t>
            </a:r>
            <a:r>
              <a:rPr lang="en-US" sz="2000" b="1" dirty="0">
                <a:latin typeface="Helvetica (Body)"/>
              </a:rPr>
              <a:t>CPU programs the DMA </a:t>
            </a:r>
            <a:r>
              <a:rPr lang="en-US" sz="2000" dirty="0">
                <a:latin typeface="Helvetica (Body)"/>
              </a:rPr>
              <a:t>controller by setting </a:t>
            </a:r>
            <a:r>
              <a:rPr lang="en-US" sz="2000" b="1" dirty="0">
                <a:latin typeface="Helvetica (Body)"/>
              </a:rPr>
              <a:t>its registers so it knows what to transfer where.</a:t>
            </a:r>
          </a:p>
          <a:p>
            <a:pPr marL="285750" indent="-285750">
              <a:buFont typeface="Arial" panose="020B0604020202020204" pitchFamily="34" charset="0"/>
              <a:buChar char="•"/>
            </a:pPr>
            <a:r>
              <a:rPr lang="en-US" sz="2000" dirty="0">
                <a:latin typeface="Helvetica (Body)"/>
              </a:rPr>
              <a:t>It </a:t>
            </a:r>
            <a:r>
              <a:rPr lang="en-US" sz="2000" b="1" dirty="0">
                <a:latin typeface="Helvetica (Body)"/>
              </a:rPr>
              <a:t>also issues a command </a:t>
            </a:r>
            <a:r>
              <a:rPr lang="en-US" sz="2000" dirty="0">
                <a:latin typeface="Helvetica (Body)"/>
              </a:rPr>
              <a:t>to the disk controller to </a:t>
            </a:r>
            <a:r>
              <a:rPr lang="en-US" sz="2000" b="1" dirty="0">
                <a:latin typeface="Helvetica (Body)"/>
              </a:rPr>
              <a:t>read data from the disk into its internal buffer</a:t>
            </a:r>
            <a:r>
              <a:rPr lang="en-US" sz="2000" dirty="0">
                <a:latin typeface="Helvetica (Body)"/>
              </a:rPr>
              <a:t> and verify the </a:t>
            </a:r>
            <a:r>
              <a:rPr lang="en-US" sz="2000" b="1" dirty="0">
                <a:latin typeface="Helvetica (Body)"/>
              </a:rPr>
              <a:t>checksum</a:t>
            </a:r>
            <a:r>
              <a:rPr lang="en-US" sz="2000" dirty="0">
                <a:latin typeface="Helvetica (Body)"/>
              </a:rPr>
              <a:t>. </a:t>
            </a:r>
          </a:p>
          <a:p>
            <a:pPr marL="285750" indent="-285750">
              <a:buFont typeface="Arial" panose="020B0604020202020204" pitchFamily="34" charset="0"/>
              <a:buChar char="•"/>
            </a:pPr>
            <a:r>
              <a:rPr lang="en-US" sz="2000" dirty="0">
                <a:latin typeface="Helvetica (Body)"/>
              </a:rPr>
              <a:t>When </a:t>
            </a:r>
            <a:r>
              <a:rPr lang="en-US" sz="2000" b="1" dirty="0">
                <a:latin typeface="Helvetica (Body)"/>
              </a:rPr>
              <a:t>valid data</a:t>
            </a:r>
            <a:r>
              <a:rPr lang="en-US" sz="2000" dirty="0">
                <a:latin typeface="Helvetica (Body)"/>
              </a:rPr>
              <a:t> are in the </a:t>
            </a:r>
            <a:r>
              <a:rPr lang="en-US" sz="2000" b="1" dirty="0">
                <a:latin typeface="Helvetica (Body)"/>
              </a:rPr>
              <a:t>disk controller's buffer</a:t>
            </a:r>
            <a:r>
              <a:rPr lang="en-US" sz="2000" dirty="0">
                <a:latin typeface="Helvetica (Body)"/>
              </a:rPr>
              <a:t>, DMA can begin.</a:t>
            </a:r>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938992"/>
          </a:xfrm>
          <a:prstGeom prst="rect">
            <a:avLst/>
          </a:prstGeom>
          <a:noFill/>
        </p:spPr>
        <p:txBody>
          <a:bodyPr wrap="square">
            <a:spAutoFit/>
          </a:bodyPr>
          <a:lstStyle/>
          <a:p>
            <a:r>
              <a:rPr lang="en-US" sz="2000" dirty="0">
                <a:latin typeface="Helvetica (Body)"/>
              </a:rPr>
              <a:t>Step 2: </a:t>
            </a:r>
          </a:p>
          <a:p>
            <a:pPr marL="400050" indent="-400050">
              <a:buFont typeface="Wingdings" panose="05000000000000000000" pitchFamily="2" charset="2"/>
              <a:buChar char="§"/>
            </a:pPr>
            <a:r>
              <a:rPr lang="en-US" sz="2000" dirty="0">
                <a:latin typeface="Helvetica (Body)"/>
              </a:rPr>
              <a:t>The </a:t>
            </a:r>
            <a:r>
              <a:rPr lang="en-US" sz="2000" b="1" dirty="0">
                <a:latin typeface="Helvetica (Body)"/>
              </a:rPr>
              <a:t>DMA controller initiates the transfer </a:t>
            </a:r>
            <a:r>
              <a:rPr lang="en-US" sz="2000" dirty="0">
                <a:latin typeface="Helvetica (Body)"/>
              </a:rPr>
              <a:t>by issuing a </a:t>
            </a:r>
            <a:r>
              <a:rPr lang="en-US" sz="2000" b="1" dirty="0">
                <a:latin typeface="Helvetica (Body)"/>
              </a:rPr>
              <a:t>read request </a:t>
            </a:r>
            <a:r>
              <a:rPr lang="en-US" sz="2000" dirty="0">
                <a:latin typeface="Helvetica (Body)"/>
              </a:rPr>
              <a:t>over </a:t>
            </a:r>
            <a:r>
              <a:rPr lang="en-US" sz="2000" b="1" dirty="0">
                <a:latin typeface="Helvetica (Body)"/>
              </a:rPr>
              <a:t>the bus to the disk controller.</a:t>
            </a:r>
          </a:p>
          <a:p>
            <a:pPr marL="400050" indent="-400050">
              <a:buFont typeface="Wingdings" panose="05000000000000000000" pitchFamily="2" charset="2"/>
              <a:buChar char="§"/>
            </a:pPr>
            <a:r>
              <a:rPr lang="en-US" sz="2000" dirty="0">
                <a:latin typeface="Helvetica (Body)"/>
              </a:rPr>
              <a:t>The </a:t>
            </a:r>
            <a:r>
              <a:rPr lang="en-US" sz="2000" b="1" dirty="0">
                <a:latin typeface="Helvetica (Body)"/>
              </a:rPr>
              <a:t>disk controller does not know</a:t>
            </a:r>
            <a:r>
              <a:rPr lang="en-US" sz="2000" dirty="0">
                <a:latin typeface="Helvetica (Body)"/>
              </a:rPr>
              <a:t> (or care) whether it came from the CPU or a DMA controller.</a:t>
            </a:r>
          </a:p>
          <a:p>
            <a:pPr marL="400050" indent="-400050">
              <a:buFont typeface="Wingdings" panose="05000000000000000000" pitchFamily="2" charset="2"/>
              <a:buChar char="§"/>
            </a:pPr>
            <a:r>
              <a:rPr lang="en-US" sz="2000" dirty="0">
                <a:latin typeface="Helvetica (Body)"/>
              </a:rPr>
              <a:t>Step 3: The data from the </a:t>
            </a:r>
            <a:r>
              <a:rPr lang="en-US" sz="2000" b="1" dirty="0">
                <a:latin typeface="Helvetica (Body)"/>
              </a:rPr>
              <a:t>buffer moves to main memory </a:t>
            </a: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191526" y="3842795"/>
            <a:ext cx="8952474"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Helvetica (Body)"/>
              </a:rPr>
              <a:t>Step 4: </a:t>
            </a:r>
          </a:p>
          <a:p>
            <a:pPr marL="742950" lvl="1" indent="-285750">
              <a:buFont typeface="Arial" panose="020B0604020202020204" pitchFamily="34" charset="0"/>
              <a:buChar char="•"/>
            </a:pPr>
            <a:r>
              <a:rPr lang="en-US" sz="2000" dirty="0">
                <a:latin typeface="Helvetica (Body)"/>
              </a:rPr>
              <a:t>When the write is complete, the</a:t>
            </a:r>
            <a:r>
              <a:rPr lang="en-US" sz="2000" b="1" dirty="0">
                <a:latin typeface="Helvetica (Body)"/>
              </a:rPr>
              <a:t> disk controller sends an ASK</a:t>
            </a:r>
            <a:r>
              <a:rPr lang="en-US" sz="2000" dirty="0">
                <a:latin typeface="Helvetica (Body)"/>
              </a:rPr>
              <a:t> signal to the </a:t>
            </a:r>
            <a:r>
              <a:rPr lang="en-US" sz="2000" b="1" dirty="0">
                <a:latin typeface="Helvetica (Body)"/>
              </a:rPr>
              <a:t>DMA</a:t>
            </a:r>
            <a:r>
              <a:rPr lang="en-US" sz="2000" dirty="0">
                <a:latin typeface="Helvetica (Body)"/>
              </a:rPr>
              <a:t> controller </a:t>
            </a:r>
            <a:r>
              <a:rPr lang="en-US" sz="2000" b="1" dirty="0">
                <a:latin typeface="Helvetica (Body)"/>
              </a:rPr>
              <a:t>over</a:t>
            </a:r>
            <a:r>
              <a:rPr lang="en-US" sz="2000" dirty="0">
                <a:latin typeface="Helvetica (Body)"/>
              </a:rPr>
              <a:t> the </a:t>
            </a:r>
            <a:r>
              <a:rPr lang="en-US" sz="2000" b="1" dirty="0">
                <a:latin typeface="Helvetica (Body)"/>
              </a:rPr>
              <a:t>bus</a:t>
            </a:r>
            <a:r>
              <a:rPr lang="en-US" sz="2000" dirty="0">
                <a:latin typeface="Helvetica (Body)"/>
              </a:rPr>
              <a:t>.</a:t>
            </a:r>
          </a:p>
          <a:p>
            <a:pPr marL="742950" lvl="1" indent="-285750">
              <a:buFont typeface="Arial" panose="020B0604020202020204" pitchFamily="34" charset="0"/>
              <a:buChar char="•"/>
            </a:pPr>
            <a:r>
              <a:rPr lang="en-US" sz="2000" dirty="0">
                <a:latin typeface="Helvetica (Body)"/>
              </a:rPr>
              <a:t>The </a:t>
            </a:r>
            <a:r>
              <a:rPr lang="en-US" sz="2000" b="1" dirty="0">
                <a:latin typeface="Helvetica (Body)"/>
              </a:rPr>
              <a:t>DMA</a:t>
            </a:r>
            <a:r>
              <a:rPr lang="en-US" sz="2000" dirty="0">
                <a:latin typeface="Helvetica (Body)"/>
              </a:rPr>
              <a:t> controller then </a:t>
            </a:r>
            <a:r>
              <a:rPr lang="en-US" sz="2000" b="1" dirty="0">
                <a:latin typeface="Helvetica (Body)"/>
              </a:rPr>
              <a:t>increments</a:t>
            </a:r>
            <a:r>
              <a:rPr lang="en-US" sz="2000" dirty="0">
                <a:latin typeface="Helvetica (Body)"/>
              </a:rPr>
              <a:t> the </a:t>
            </a:r>
            <a:r>
              <a:rPr lang="en-US" sz="2000" b="1" dirty="0">
                <a:latin typeface="Helvetica (Body)"/>
              </a:rPr>
              <a:t>memory address in DMA control </a:t>
            </a:r>
            <a:r>
              <a:rPr lang="en-US" sz="2000" dirty="0">
                <a:latin typeface="Helvetica (Body)"/>
              </a:rPr>
              <a:t>to use and </a:t>
            </a:r>
            <a:r>
              <a:rPr lang="en-US" sz="2000" b="1" dirty="0">
                <a:latin typeface="Helvetica (Body)"/>
              </a:rPr>
              <a:t>decrements</a:t>
            </a:r>
            <a:r>
              <a:rPr lang="en-US" sz="2000" dirty="0">
                <a:latin typeface="Helvetica (Body)"/>
              </a:rPr>
              <a:t> the byte </a:t>
            </a:r>
            <a:r>
              <a:rPr lang="en-US" sz="2000" b="1" dirty="0">
                <a:latin typeface="Helvetica (Body)"/>
              </a:rPr>
              <a:t>Count</a:t>
            </a:r>
            <a:r>
              <a:rPr lang="en-US" sz="2000" dirty="0">
                <a:latin typeface="Helvetica (Body)"/>
              </a:rPr>
              <a:t>. </a:t>
            </a:r>
          </a:p>
          <a:p>
            <a:pPr marL="742950" lvl="1" indent="-285750">
              <a:buFont typeface="Arial" panose="020B0604020202020204" pitchFamily="34" charset="0"/>
              <a:buChar char="•"/>
            </a:pPr>
            <a:r>
              <a:rPr lang="en-US" sz="2000" dirty="0">
                <a:latin typeface="Helvetica (Body)"/>
              </a:rPr>
              <a:t>If the byte count is still greater than 0, steps 2 to 4 are repeated until it reaches 0. It lets the CPU know the transfer is completed by Interrupt. </a:t>
            </a: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5262979"/>
          </a:xfrm>
          <a:prstGeom prst="rect">
            <a:avLst/>
          </a:prstGeom>
          <a:noFill/>
        </p:spPr>
        <p:txBody>
          <a:bodyPr wrap="square">
            <a:spAutoFit/>
          </a:bodyPr>
          <a:lstStyle/>
          <a:p>
            <a:pPr marL="285750" indent="-285750">
              <a:buFont typeface="Wingdings" panose="05000000000000000000" pitchFamily="2" charset="2"/>
              <a:buChar char="q"/>
            </a:pPr>
            <a:r>
              <a:rPr lang="en-US" sz="2400" dirty="0"/>
              <a:t>The buses can be operated in</a:t>
            </a:r>
            <a:r>
              <a:rPr lang="en-US" sz="2400" b="1" dirty="0"/>
              <a:t> two modes</a:t>
            </a:r>
          </a:p>
          <a:p>
            <a:pPr marL="742950" lvl="1" indent="-285750">
              <a:buFont typeface="Wingdings" panose="05000000000000000000" pitchFamily="2" charset="2"/>
              <a:buChar char="q"/>
            </a:pPr>
            <a:r>
              <a:rPr lang="en-US" sz="2400" dirty="0"/>
              <a:t>1. </a:t>
            </a:r>
            <a:r>
              <a:rPr lang="en-US" sz="2400" b="1" dirty="0"/>
              <a:t>Word-at-a-time mode</a:t>
            </a:r>
            <a:r>
              <a:rPr lang="en-US" sz="2400" dirty="0"/>
              <a:t>: </a:t>
            </a:r>
          </a:p>
          <a:p>
            <a:pPr marL="1200150" lvl="2" indent="-285750">
              <a:buFont typeface="Wingdings" panose="05000000000000000000" pitchFamily="2" charset="2"/>
              <a:buChar char="q"/>
            </a:pPr>
            <a:r>
              <a:rPr lang="en-US" sz="2400" dirty="0"/>
              <a:t>Here the DMA requests for the transfer of one word and gets it.</a:t>
            </a:r>
          </a:p>
          <a:p>
            <a:pPr marL="1200150" lvl="2" indent="-285750">
              <a:buFont typeface="Wingdings" panose="05000000000000000000" pitchFamily="2" charset="2"/>
              <a:buChar char="q"/>
            </a:pPr>
            <a:r>
              <a:rPr lang="en-US" sz="2400" dirty="0"/>
              <a:t>If CPU wants the bus at the same time then it has to wait.</a:t>
            </a:r>
          </a:p>
          <a:p>
            <a:pPr marL="1200150" lvl="2" indent="-285750">
              <a:buFont typeface="Wingdings" panose="05000000000000000000" pitchFamily="2" charset="2"/>
              <a:buChar char="q"/>
            </a:pPr>
            <a:r>
              <a:rPr lang="en-US" sz="2400" dirty="0"/>
              <a:t>This mechanism is known as Cycle.</a:t>
            </a:r>
          </a:p>
          <a:p>
            <a:pPr marL="742950" lvl="1" indent="-285750">
              <a:buFont typeface="Wingdings" panose="05000000000000000000" pitchFamily="2" charset="2"/>
              <a:buChar char="q"/>
            </a:pPr>
            <a:r>
              <a:rPr lang="en-US" sz="2400" dirty="0"/>
              <a:t>2</a:t>
            </a:r>
            <a:r>
              <a:rPr lang="en-US" sz="2400" b="1" dirty="0"/>
              <a:t>. Block mode</a:t>
            </a:r>
            <a:r>
              <a:rPr lang="en-US" sz="2400" dirty="0"/>
              <a:t>: </a:t>
            </a:r>
          </a:p>
          <a:p>
            <a:pPr marL="1200150" lvl="2" indent="-285750">
              <a:buFont typeface="Wingdings" panose="05000000000000000000" pitchFamily="2" charset="2"/>
              <a:buChar char="q"/>
            </a:pPr>
            <a:r>
              <a:rPr lang="en-US" sz="2400" dirty="0"/>
              <a:t>Here the DMA controller tells the device to acquire the bus, issues a series of transfers, and then releases the bus.</a:t>
            </a:r>
          </a:p>
          <a:p>
            <a:pPr marL="1200150" lvl="2" indent="-285750">
              <a:buFont typeface="Wingdings" panose="05000000000000000000" pitchFamily="2" charset="2"/>
              <a:buChar char="q"/>
            </a:pPr>
            <a:r>
              <a:rPr lang="en-US" sz="2400" dirty="0"/>
              <a:t>This form of the operation is called Burst mode.</a:t>
            </a:r>
          </a:p>
          <a:p>
            <a:pPr marL="1200150" lvl="2" indent="-285750">
              <a:buFont typeface="Wingdings" panose="05000000000000000000" pitchFamily="2" charset="2"/>
              <a:buChar char="q"/>
            </a:pPr>
            <a:r>
              <a:rPr lang="en-US" sz="2400" dirty="0"/>
              <a:t>It is more efficient than cycle.</a:t>
            </a: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a:lnSpc>
                <a:spcPct val="90000"/>
              </a:lnSpc>
            </a:pPr>
            <a:r>
              <a:rPr lang="en-US" altLang="en-US" sz="2400" dirty="0"/>
              <a:t>Bootstrap program – simple code to initialize the system, load the kernel</a:t>
            </a:r>
          </a:p>
          <a:p>
            <a:pPr>
              <a:lnSpc>
                <a:spcPct val="90000"/>
              </a:lnSpc>
            </a:pPr>
            <a:r>
              <a:rPr lang="en-US" altLang="en-US" sz="2400" dirty="0"/>
              <a:t>Kernel loads</a:t>
            </a:r>
          </a:p>
          <a:p>
            <a:pPr>
              <a:lnSpc>
                <a:spcPct val="90000"/>
              </a:lnSpc>
            </a:pPr>
            <a:r>
              <a:rPr lang="en-US" altLang="en-US" sz="2400" dirty="0"/>
              <a:t>Starts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b="1" kern="1200" dirty="0">
                <a:solidFill>
                  <a:srgbClr val="006699"/>
                </a:solidFill>
                <a:latin typeface="+mj-lt"/>
                <a:cs typeface="+mn-cs"/>
              </a:rPr>
              <a:t>daemons</a:t>
            </a:r>
            <a:r>
              <a:rPr lang="fa-IR" altLang="en-US" sz="2400" b="1" kern="1200" dirty="0">
                <a:solidFill>
                  <a:srgbClr val="006699"/>
                </a:solidFill>
                <a:latin typeface="+mj-lt"/>
                <a:cs typeface="+mn-cs"/>
              </a:rPr>
              <a:t> </a:t>
            </a:r>
            <a:r>
              <a:rPr lang="en-US" altLang="en-US" sz="2400" dirty="0"/>
              <a:t>(services provided outside of the kernel)</a:t>
            </a:r>
          </a:p>
          <a:p>
            <a:pPr>
              <a:lnSpc>
                <a:spcPct val="90000"/>
              </a:lnSpc>
            </a:pPr>
            <a:r>
              <a:rPr lang="en-US" altLang="en-US" sz="2400" dirty="0"/>
              <a:t>Kernel</a:t>
            </a:r>
            <a:r>
              <a:rPr lang="en-US" altLang="en-US" sz="2400" b="1" dirty="0">
                <a:solidFill>
                  <a:srgbClr val="3366FF"/>
                </a:solidFill>
              </a:rPr>
              <a:t> </a:t>
            </a:r>
            <a:r>
              <a:rPr lang="en-US" altLang="en-US" sz="2400" b="1" kern="1200" dirty="0">
                <a:solidFill>
                  <a:srgbClr val="006699"/>
                </a:solidFill>
                <a:latin typeface="+mj-lt"/>
                <a:cs typeface="+mn-cs"/>
              </a:rPr>
              <a:t>interrupt</a:t>
            </a:r>
            <a:r>
              <a:rPr lang="en-US" altLang="en-US" sz="2400" b="1" dirty="0">
                <a:solidFill>
                  <a:srgbClr val="3366FF"/>
                </a:solidFill>
              </a:rPr>
              <a:t> </a:t>
            </a:r>
            <a:r>
              <a:rPr lang="en-US" altLang="en-US" sz="2400" b="1" kern="1200" dirty="0">
                <a:solidFill>
                  <a:srgbClr val="006699"/>
                </a:solidFill>
                <a:latin typeface="+mj-lt"/>
                <a:cs typeface="+mn-cs"/>
              </a:rPr>
              <a:t>driven</a:t>
            </a:r>
            <a:r>
              <a:rPr lang="en-US" altLang="en-US" sz="2400" b="1" dirty="0">
                <a:solidFill>
                  <a:srgbClr val="3366FF"/>
                </a:solidFill>
              </a:rPr>
              <a:t> </a:t>
            </a:r>
            <a:r>
              <a:rPr lang="en-US" altLang="en-US" sz="2400" dirty="0"/>
              <a:t>(hardware and software)</a:t>
            </a:r>
          </a:p>
          <a:p>
            <a:pPr lvl="1">
              <a:lnSpc>
                <a:spcPct val="90000"/>
              </a:lnSpc>
            </a:pPr>
            <a:r>
              <a:rPr lang="en-US" altLang="en-US" sz="2400" dirty="0"/>
              <a:t>Hardware interrupt by one of the devices </a:t>
            </a:r>
          </a:p>
          <a:p>
            <a:pPr lvl="1">
              <a:lnSpc>
                <a:spcPct val="90000"/>
              </a:lnSpc>
            </a:pPr>
            <a:r>
              <a:rPr lang="en-US" altLang="en-US" sz="2400" dirty="0"/>
              <a:t>Software interrupt (</a:t>
            </a:r>
            <a:r>
              <a:rPr lang="en-US" altLang="en-US" sz="2400" b="1" kern="1200" dirty="0">
                <a:solidFill>
                  <a:srgbClr val="006699"/>
                </a:solidFill>
                <a:latin typeface="+mj-lt"/>
                <a:cs typeface="+mn-cs"/>
              </a:rPr>
              <a:t>exception</a:t>
            </a:r>
            <a:r>
              <a:rPr lang="en-US" altLang="en-US" sz="2400" b="1" dirty="0">
                <a:solidFill>
                  <a:srgbClr val="3366FF"/>
                </a:solidFill>
              </a:rPr>
              <a:t> </a:t>
            </a:r>
            <a:r>
              <a:rPr lang="en-US" altLang="en-US" sz="2400" dirty="0"/>
              <a:t>or </a:t>
            </a:r>
            <a:r>
              <a:rPr lang="en-US" altLang="en-US" sz="2400" b="1" kern="1200" dirty="0">
                <a:solidFill>
                  <a:srgbClr val="006699"/>
                </a:solidFill>
                <a:latin typeface="+mj-lt"/>
                <a:cs typeface="+mn-cs"/>
              </a:rPr>
              <a:t>trap</a:t>
            </a:r>
            <a:r>
              <a:rPr lang="en-US" altLang="en-US" sz="2400" dirty="0"/>
              <a:t>):</a:t>
            </a:r>
          </a:p>
          <a:p>
            <a:pPr lvl="2">
              <a:lnSpc>
                <a:spcPct val="90000"/>
              </a:lnSpc>
            </a:pPr>
            <a:r>
              <a:rPr lang="en-US" altLang="en-US" sz="2400" dirty="0"/>
              <a:t>Software error (e.g., division by zero)</a:t>
            </a:r>
            <a:endParaRPr lang="en-US" altLang="en-US" sz="2400" b="1" dirty="0">
              <a:solidFill>
                <a:srgbClr val="3366FF"/>
              </a:solidFill>
            </a:endParaRPr>
          </a:p>
          <a:p>
            <a:pPr lvl="2">
              <a:lnSpc>
                <a:spcPct val="90000"/>
              </a:lnSpc>
            </a:pPr>
            <a:r>
              <a:rPr lang="en-US" altLang="en-US" sz="2400" dirty="0"/>
              <a:t>Request for operating system service –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b="1" kern="1200" dirty="0">
                <a:solidFill>
                  <a:srgbClr val="006699"/>
                </a:solidFill>
                <a:latin typeface="+mj-lt"/>
                <a:cs typeface="+mn-cs"/>
              </a:rPr>
              <a:t>call</a:t>
            </a:r>
          </a:p>
          <a:p>
            <a:pPr lvl="2">
              <a:lnSpc>
                <a:spcPct val="90000"/>
              </a:lnSpc>
            </a:pPr>
            <a:r>
              <a:rPr lang="en-US" altLang="en-US" sz="2400" dirty="0"/>
              <a:t>Other process problems include infinite loop, processes modifying each other or the operating system</a:t>
            </a:r>
          </a:p>
          <a:p>
            <a:pPr lvl="1">
              <a:lnSpc>
                <a:spcPct val="90000"/>
              </a:lnSpc>
            </a:pP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4"/>
            <a:ext cx="8159257" cy="5818187"/>
          </a:xfrm>
        </p:spPr>
        <p:txBody>
          <a:bodyPr/>
          <a:lstStyle/>
          <a:p>
            <a:pPr>
              <a:lnSpc>
                <a:spcPct val="90000"/>
              </a:lnSpc>
              <a:buFont typeface="Monotype Sorts" pitchFamily="-84" charset="2"/>
              <a:buNone/>
            </a:pPr>
            <a:endParaRPr lang="en-US" altLang="en-US" sz="2800" dirty="0"/>
          </a:p>
          <a:p>
            <a:pPr>
              <a:lnSpc>
                <a:spcPct val="90000"/>
              </a:lnSpc>
            </a:pPr>
            <a:r>
              <a:rPr lang="en-US" altLang="en-US" sz="2800" dirty="0"/>
              <a:t>Single user cannot always keep CPU and I/O devices busy </a:t>
            </a:r>
          </a:p>
          <a:p>
            <a:pPr>
              <a:lnSpc>
                <a:spcPct val="90000"/>
              </a:lnSpc>
            </a:pPr>
            <a:r>
              <a:rPr lang="en-US" altLang="en-US" sz="2800" dirty="0"/>
              <a:t>Multiprogramming organizes jobs (code and data) so CPU always has one to execute</a:t>
            </a:r>
          </a:p>
          <a:p>
            <a:pPr>
              <a:lnSpc>
                <a:spcPct val="90000"/>
              </a:lnSpc>
            </a:pPr>
            <a:r>
              <a:rPr lang="en-US" altLang="en-US" sz="2800" dirty="0"/>
              <a:t>A subset of total jobs in system is kept in memory</a:t>
            </a:r>
          </a:p>
          <a:p>
            <a:pPr>
              <a:lnSpc>
                <a:spcPct val="90000"/>
              </a:lnSpc>
            </a:pPr>
            <a:r>
              <a:rPr lang="en-US" altLang="en-US" sz="2800" dirty="0"/>
              <a:t>One job selected and run via </a:t>
            </a:r>
            <a:r>
              <a:rPr lang="en-US" altLang="en-US" sz="3200" b="1" kern="1200" dirty="0">
                <a:solidFill>
                  <a:srgbClr val="006699"/>
                </a:solidFill>
                <a:latin typeface="+mj-lt"/>
                <a:cs typeface="+mn-cs"/>
              </a:rPr>
              <a:t>job</a:t>
            </a:r>
            <a:r>
              <a:rPr lang="en-US" altLang="en-US" sz="3200" b="1" dirty="0">
                <a:solidFill>
                  <a:srgbClr val="3366FF"/>
                </a:solidFill>
              </a:rPr>
              <a:t> </a:t>
            </a:r>
            <a:r>
              <a:rPr lang="en-US" altLang="en-US" sz="3200" b="1" kern="1200" dirty="0">
                <a:solidFill>
                  <a:srgbClr val="006699"/>
                </a:solidFill>
                <a:latin typeface="+mj-lt"/>
                <a:cs typeface="+mn-cs"/>
              </a:rPr>
              <a:t>scheduling</a:t>
            </a:r>
          </a:p>
          <a:p>
            <a:pPr>
              <a:lnSpc>
                <a:spcPct val="90000"/>
              </a:lnSpc>
            </a:pPr>
            <a:r>
              <a:rPr lang="en-US" altLang="en-US" sz="2800" dirty="0"/>
              <a:t>When job has to wait (for I/O for example), OS switches to another job</a:t>
            </a:r>
          </a:p>
          <a:p>
            <a:pPr lvl="1">
              <a:lnSpc>
                <a:spcPct val="90000"/>
              </a:lnSpc>
            </a:pPr>
            <a:endParaRPr lang="en-US" altLang="en-US" sz="1100" dirty="0"/>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659757"/>
            <a:ext cx="8448853" cy="5993455"/>
          </a:xfrm>
        </p:spPr>
        <p:txBody>
          <a:bodyPr/>
          <a:lstStyle/>
          <a:p>
            <a:pPr>
              <a:lnSpc>
                <a:spcPct val="90000"/>
              </a:lnSpc>
              <a:buFont typeface="Monotype Sorts" pitchFamily="-84" charset="2"/>
              <a:buNone/>
            </a:pPr>
            <a:endParaRPr lang="en-US" altLang="en-US" sz="2000" dirty="0"/>
          </a:p>
          <a:p>
            <a:pPr lvl="1">
              <a:lnSpc>
                <a:spcPct val="90000"/>
              </a:lnSpc>
            </a:pPr>
            <a:endParaRPr lang="en-US" altLang="en-US" sz="1000" dirty="0"/>
          </a:p>
          <a:p>
            <a:pPr>
              <a:lnSpc>
                <a:spcPct val="90000"/>
              </a:lnSpc>
            </a:pPr>
            <a:r>
              <a:rPr lang="en-US" altLang="en-US" sz="2400" dirty="0"/>
              <a:t>the CPU </a:t>
            </a:r>
            <a:r>
              <a:rPr lang="en-US" altLang="en-US" sz="2400" b="1" dirty="0"/>
              <a:t>switches jobs so frequently </a:t>
            </a:r>
            <a:r>
              <a:rPr lang="en-US" altLang="en-US" sz="2400" dirty="0"/>
              <a:t>that users can interact with each job while it is running, creating </a:t>
            </a:r>
            <a:r>
              <a:rPr lang="en-US" altLang="en-US" sz="2400" b="1" kern="1200" dirty="0">
                <a:solidFill>
                  <a:srgbClr val="006699"/>
                </a:solidFill>
                <a:latin typeface="+mj-lt"/>
                <a:cs typeface="+mn-cs"/>
              </a:rPr>
              <a:t>interactive</a:t>
            </a:r>
            <a:r>
              <a:rPr lang="en-US" altLang="en-US" sz="2400" dirty="0"/>
              <a:t> computing</a:t>
            </a:r>
          </a:p>
          <a:p>
            <a:pPr lvl="1">
              <a:lnSpc>
                <a:spcPct val="90000"/>
              </a:lnSpc>
            </a:pPr>
            <a:r>
              <a:rPr lang="en-US" altLang="en-US" sz="2400" b="1" kern="1200" dirty="0">
                <a:solidFill>
                  <a:srgbClr val="006699"/>
                </a:solidFill>
                <a:latin typeface="+mj-lt"/>
                <a:cs typeface="+mn-cs"/>
              </a:rPr>
              <a:t>Response</a:t>
            </a:r>
            <a:r>
              <a:rPr lang="en-US" altLang="en-US" sz="2400" b="1" dirty="0">
                <a:solidFill>
                  <a:srgbClr val="3366FF"/>
                </a:solidFill>
              </a:rPr>
              <a:t> </a:t>
            </a:r>
            <a:r>
              <a:rPr lang="en-US" altLang="en-US" sz="2400" b="1" kern="1200" dirty="0">
                <a:solidFill>
                  <a:srgbClr val="006699"/>
                </a:solidFill>
                <a:latin typeface="+mj-lt"/>
                <a:cs typeface="+mn-cs"/>
              </a:rPr>
              <a:t>time</a:t>
            </a:r>
            <a:r>
              <a:rPr lang="en-US" altLang="en-US" sz="2400" b="1" dirty="0">
                <a:solidFill>
                  <a:srgbClr val="3366FF"/>
                </a:solidFill>
              </a:rPr>
              <a:t> </a:t>
            </a:r>
            <a:r>
              <a:rPr lang="en-US" altLang="en-US" sz="2400" dirty="0"/>
              <a:t>should be &lt; 1 second</a:t>
            </a:r>
          </a:p>
          <a:p>
            <a:pPr lvl="1">
              <a:lnSpc>
                <a:spcPct val="90000"/>
              </a:lnSpc>
            </a:pPr>
            <a:r>
              <a:rPr lang="en-US" altLang="en-US" sz="2400" dirty="0"/>
              <a:t>Each user has at least one program executing in memory, which is called </a:t>
            </a:r>
            <a:r>
              <a:rPr lang="en-US" altLang="en-US" sz="2400" b="1" kern="1200" dirty="0">
                <a:solidFill>
                  <a:srgbClr val="006699"/>
                </a:solidFill>
                <a:latin typeface="+mj-lt"/>
                <a:cs typeface="+mn-cs"/>
                <a:sym typeface="Wingdings 3" panose="05040102010807070707" pitchFamily="18" charset="2"/>
              </a:rPr>
              <a:t>process</a:t>
            </a:r>
          </a:p>
          <a:p>
            <a:pPr lvl="1">
              <a:lnSpc>
                <a:spcPct val="90000"/>
              </a:lnSpc>
            </a:pPr>
            <a:r>
              <a:rPr lang="en-US" altLang="en-US" sz="2400" dirty="0">
                <a:sym typeface="Wingdings 3" panose="05040102010807070707" pitchFamily="18" charset="2"/>
              </a:rPr>
              <a:t>If several jobs ready to run at the same time  </a:t>
            </a:r>
            <a:r>
              <a:rPr lang="en-US" altLang="en-US" sz="2400" b="1" kern="1200" dirty="0">
                <a:solidFill>
                  <a:srgbClr val="006699"/>
                </a:solidFill>
                <a:latin typeface="+mj-lt"/>
                <a:cs typeface="+mn-cs"/>
                <a:sym typeface="Wingdings 3" panose="05040102010807070707" pitchFamily="18" charset="2"/>
              </a:rPr>
              <a:t>CPU</a:t>
            </a:r>
            <a:r>
              <a:rPr lang="en-US" altLang="en-US" sz="2400" b="1" dirty="0">
                <a:solidFill>
                  <a:srgbClr val="3366FF"/>
                </a:solidFill>
                <a:sym typeface="Wingdings 3" panose="05040102010807070707" pitchFamily="18" charset="2"/>
              </a:rPr>
              <a:t> </a:t>
            </a:r>
            <a:r>
              <a:rPr lang="en-US" altLang="en-US" sz="2400" b="1" kern="1200" dirty="0">
                <a:solidFill>
                  <a:srgbClr val="006699"/>
                </a:solidFill>
                <a:latin typeface="+mj-lt"/>
                <a:cs typeface="+mn-cs"/>
                <a:sym typeface="Wingdings 3" panose="05040102010807070707" pitchFamily="18" charset="2"/>
              </a:rPr>
              <a:t>scheduling</a:t>
            </a:r>
          </a:p>
          <a:p>
            <a:pPr lvl="1">
              <a:lnSpc>
                <a:spcPct val="90000"/>
              </a:lnSpc>
            </a:pPr>
            <a:r>
              <a:rPr lang="en-US" altLang="en-US" sz="2400" dirty="0">
                <a:sym typeface="Wingdings 3" panose="05040102010807070707" pitchFamily="18" charset="2"/>
              </a:rPr>
              <a:t>If processes don</a:t>
            </a:r>
            <a:r>
              <a:rPr lang="ja-JP" altLang="en-US" sz="2400" dirty="0">
                <a:sym typeface="Wingdings 3" panose="05040102010807070707" pitchFamily="18" charset="2"/>
              </a:rPr>
              <a:t>’</a:t>
            </a:r>
            <a:r>
              <a:rPr lang="en-US" altLang="ja-JP" sz="2400" dirty="0">
                <a:sym typeface="Wingdings 3" panose="05040102010807070707" pitchFamily="18" charset="2"/>
              </a:rPr>
              <a:t>t fit in memory, </a:t>
            </a:r>
            <a:r>
              <a:rPr lang="en-US" altLang="ja-JP" sz="2400" b="1" kern="1200" dirty="0">
                <a:solidFill>
                  <a:srgbClr val="006699"/>
                </a:solidFill>
                <a:latin typeface="+mj-lt"/>
                <a:cs typeface="+mn-cs"/>
                <a:sym typeface="Wingdings 3" panose="05040102010807070707" pitchFamily="18" charset="2"/>
              </a:rPr>
              <a:t>swapping</a:t>
            </a:r>
            <a:r>
              <a:rPr lang="en-US" altLang="ja-JP" sz="2400" dirty="0">
                <a:sym typeface="Wingdings 3" panose="05040102010807070707" pitchFamily="18" charset="2"/>
              </a:rPr>
              <a:t> moves them in and out to run</a:t>
            </a:r>
          </a:p>
          <a:p>
            <a:pPr lvl="1">
              <a:lnSpc>
                <a:spcPct val="90000"/>
              </a:lnSpc>
            </a:pPr>
            <a:r>
              <a:rPr lang="en-US" altLang="en-US" sz="2400" b="1" kern="1200" dirty="0">
                <a:solidFill>
                  <a:srgbClr val="006699"/>
                </a:solidFill>
                <a:latin typeface="+mj-lt"/>
                <a:cs typeface="+mn-cs"/>
                <a:sym typeface="Wingdings 3" panose="05040102010807070707" pitchFamily="18" charset="2"/>
              </a:rPr>
              <a:t>Virtual</a:t>
            </a:r>
            <a:r>
              <a:rPr lang="en-US" altLang="en-US" sz="2400" b="1" dirty="0">
                <a:solidFill>
                  <a:srgbClr val="3366FF"/>
                </a:solidFill>
                <a:sym typeface="Wingdings 3" panose="05040102010807070707" pitchFamily="18" charset="2"/>
              </a:rPr>
              <a:t> </a:t>
            </a:r>
            <a:r>
              <a:rPr lang="en-US" altLang="en-US" sz="2400" b="1" kern="1200" dirty="0">
                <a:solidFill>
                  <a:srgbClr val="006699"/>
                </a:solidFill>
                <a:latin typeface="+mj-lt"/>
                <a:cs typeface="+mn-cs"/>
                <a:sym typeface="Wingdings 3" panose="05040102010807070707" pitchFamily="18" charset="2"/>
              </a:rPr>
              <a:t>memory</a:t>
            </a:r>
            <a:r>
              <a:rPr lang="en-US" altLang="en-US" sz="2400" b="1" dirty="0">
                <a:solidFill>
                  <a:srgbClr val="3366FF"/>
                </a:solidFill>
                <a:sym typeface="Wingdings 3" panose="05040102010807070707" pitchFamily="18" charset="2"/>
              </a:rPr>
              <a:t> </a:t>
            </a:r>
            <a:r>
              <a:rPr lang="en-US" altLang="en-US" sz="24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a:lnSpc>
                <a:spcPct val="90000"/>
              </a:lnSpc>
            </a:pPr>
            <a:r>
              <a:rPr lang="en-US" altLang="en-US" sz="2400" b="1" kern="1200" dirty="0">
                <a:solidFill>
                  <a:srgbClr val="006699"/>
                </a:solidFill>
                <a:latin typeface="+mj-lt"/>
                <a:cs typeface="+mn-cs"/>
              </a:rPr>
              <a:t>Dual-mode</a:t>
            </a:r>
            <a:r>
              <a:rPr lang="en-US" altLang="en-US" sz="2400" b="1" dirty="0">
                <a:solidFill>
                  <a:srgbClr val="3366FF"/>
                </a:solidFill>
              </a:rPr>
              <a:t> </a:t>
            </a:r>
            <a:r>
              <a:rPr lang="en-US" altLang="en-US" sz="2400" dirty="0"/>
              <a:t>operation allows OS to protect itself and other system components</a:t>
            </a:r>
          </a:p>
          <a:p>
            <a:pPr lvl="1">
              <a:lnSpc>
                <a:spcPct val="90000"/>
              </a:lnSpc>
            </a:pPr>
            <a:r>
              <a:rPr lang="en-US" altLang="en-US" sz="2400" b="1" kern="1200" dirty="0">
                <a:solidFill>
                  <a:srgbClr val="006699"/>
                </a:solidFill>
                <a:latin typeface="+mj-lt"/>
                <a:cs typeface="+mn-cs"/>
              </a:rPr>
              <a:t>User</a:t>
            </a:r>
            <a:r>
              <a:rPr lang="en-US" altLang="en-US" sz="2400" b="1" dirty="0">
                <a:solidFill>
                  <a:srgbClr val="3366FF"/>
                </a:solidFill>
              </a:rPr>
              <a:t> </a:t>
            </a:r>
            <a:r>
              <a:rPr lang="en-US" altLang="en-US" sz="2400" b="1" kern="1200" dirty="0">
                <a:solidFill>
                  <a:srgbClr val="006699"/>
                </a:solidFill>
                <a:latin typeface="+mj-lt"/>
                <a:cs typeface="+mn-cs"/>
              </a:rPr>
              <a:t>mode</a:t>
            </a:r>
            <a:r>
              <a:rPr lang="en-US" altLang="en-US" sz="2400" b="1" dirty="0">
                <a:solidFill>
                  <a:srgbClr val="3366FF"/>
                </a:solidFill>
              </a:rPr>
              <a:t> </a:t>
            </a:r>
            <a:r>
              <a:rPr lang="en-US" altLang="en-US" sz="2400" dirty="0"/>
              <a:t>and </a:t>
            </a:r>
            <a:r>
              <a:rPr lang="en-US" altLang="en-US" sz="2400" b="1" kern="1200" dirty="0">
                <a:solidFill>
                  <a:srgbClr val="006699"/>
                </a:solidFill>
                <a:latin typeface="+mj-lt"/>
                <a:cs typeface="+mn-cs"/>
              </a:rPr>
              <a:t>kernel</a:t>
            </a:r>
            <a:r>
              <a:rPr lang="en-US" altLang="en-US" sz="2400" b="1" dirty="0">
                <a:solidFill>
                  <a:srgbClr val="3366FF"/>
                </a:solidFill>
              </a:rPr>
              <a:t> </a:t>
            </a:r>
            <a:r>
              <a:rPr lang="en-US" altLang="en-US" sz="2400" b="1" kern="1200" dirty="0">
                <a:solidFill>
                  <a:srgbClr val="006699"/>
                </a:solidFill>
                <a:latin typeface="+mj-lt"/>
                <a:cs typeface="+mn-cs"/>
              </a:rPr>
              <a:t>mode</a:t>
            </a:r>
            <a:r>
              <a:rPr lang="en-US" altLang="en-US" sz="2400" b="1" dirty="0">
                <a:solidFill>
                  <a:srgbClr val="3366FF"/>
                </a:solidFill>
              </a:rPr>
              <a:t> </a:t>
            </a:r>
          </a:p>
          <a:p>
            <a:pPr>
              <a:lnSpc>
                <a:spcPct val="90000"/>
              </a:lnSpc>
            </a:pPr>
            <a:r>
              <a:rPr lang="en-US" altLang="en-US" sz="2400" b="1" kern="1200" dirty="0">
                <a:solidFill>
                  <a:srgbClr val="006699"/>
                </a:solidFill>
                <a:latin typeface="+mj-lt"/>
                <a:cs typeface="+mn-cs"/>
              </a:rPr>
              <a:t>Mode</a:t>
            </a:r>
            <a:r>
              <a:rPr lang="en-US" altLang="en-US" sz="2400" b="1" dirty="0">
                <a:solidFill>
                  <a:srgbClr val="3366FF"/>
                </a:solidFill>
              </a:rPr>
              <a:t> </a:t>
            </a:r>
            <a:r>
              <a:rPr lang="en-US" altLang="en-US" sz="2400" b="1" kern="1200" dirty="0">
                <a:solidFill>
                  <a:srgbClr val="006699"/>
                </a:solidFill>
                <a:latin typeface="+mj-lt"/>
                <a:cs typeface="+mn-cs"/>
              </a:rPr>
              <a:t>bit</a:t>
            </a:r>
            <a:r>
              <a:rPr lang="en-US" altLang="en-US" sz="2400" b="1" dirty="0">
                <a:solidFill>
                  <a:srgbClr val="3366FF"/>
                </a:solidFill>
              </a:rPr>
              <a:t> </a:t>
            </a:r>
            <a:r>
              <a:rPr lang="en-US" altLang="en-US" sz="2400" dirty="0"/>
              <a:t>provided by hardware </a:t>
            </a:r>
          </a:p>
          <a:p>
            <a:pPr lvl="1">
              <a:lnSpc>
                <a:spcPct val="90000"/>
              </a:lnSpc>
            </a:pPr>
            <a:r>
              <a:rPr lang="en-US" altLang="en-US" sz="2400" dirty="0"/>
              <a:t>Provides ability to </a:t>
            </a:r>
            <a:r>
              <a:rPr lang="en-US" altLang="en-US" sz="2400" b="1" dirty="0"/>
              <a:t>distinguish</a:t>
            </a:r>
            <a:r>
              <a:rPr lang="en-US" altLang="en-US" sz="2400" dirty="0"/>
              <a:t> when system is </a:t>
            </a:r>
            <a:r>
              <a:rPr lang="en-US" altLang="en-US" sz="2400" b="1" dirty="0"/>
              <a:t>running</a:t>
            </a:r>
            <a:r>
              <a:rPr lang="en-US" altLang="en-US" sz="2400" dirty="0"/>
              <a:t> </a:t>
            </a:r>
            <a:r>
              <a:rPr lang="en-US" altLang="en-US" sz="2400" b="1" dirty="0"/>
              <a:t>user</a:t>
            </a:r>
            <a:r>
              <a:rPr lang="en-US" altLang="en-US" sz="2400" dirty="0"/>
              <a:t> code or </a:t>
            </a:r>
            <a:r>
              <a:rPr lang="en-US" altLang="en-US" sz="2400" b="1" dirty="0"/>
              <a:t>kernel</a:t>
            </a:r>
            <a:r>
              <a:rPr lang="en-US" altLang="en-US" sz="2400" dirty="0"/>
              <a:t> code.</a:t>
            </a:r>
          </a:p>
          <a:p>
            <a:pPr lvl="1">
              <a:lnSpc>
                <a:spcPct val="90000"/>
              </a:lnSpc>
            </a:pPr>
            <a:r>
              <a:rPr lang="en-US" altLang="en-US" sz="2400" dirty="0"/>
              <a:t>When a user is running </a:t>
            </a:r>
            <a:r>
              <a:rPr lang="en-US" altLang="en-US" sz="2400" dirty="0">
                <a:sym typeface="Wingdings" panose="05000000000000000000" pitchFamily="2" charset="2"/>
              </a:rPr>
              <a:t> mode bit is “user”</a:t>
            </a:r>
          </a:p>
          <a:p>
            <a:pPr lvl="1">
              <a:lnSpc>
                <a:spcPct val="90000"/>
              </a:lnSpc>
            </a:pPr>
            <a:r>
              <a:rPr lang="en-US" altLang="en-US" sz="2400" dirty="0"/>
              <a:t>When kernel code is executing  </a:t>
            </a:r>
            <a:r>
              <a:rPr lang="en-US" altLang="en-US" sz="2400" dirty="0">
                <a:sym typeface="Wingdings" panose="05000000000000000000" pitchFamily="2" charset="2"/>
              </a:rPr>
              <a:t> mode bit is “kernel”</a:t>
            </a:r>
          </a:p>
          <a:p>
            <a:pPr>
              <a:lnSpc>
                <a:spcPct val="90000"/>
              </a:lnSpc>
            </a:pPr>
            <a:r>
              <a:rPr lang="en-US" altLang="en-US" sz="2400" dirty="0">
                <a:sym typeface="Wingdings" panose="05000000000000000000" pitchFamily="2" charset="2"/>
              </a:rPr>
              <a:t>How do we </a:t>
            </a:r>
            <a:r>
              <a:rPr lang="en-US" altLang="en-US" sz="2400" b="1" dirty="0">
                <a:sym typeface="Wingdings" panose="05000000000000000000" pitchFamily="2" charset="2"/>
              </a:rPr>
              <a:t>guarantee</a:t>
            </a:r>
            <a:r>
              <a:rPr lang="en-US" altLang="en-US" sz="2400" dirty="0">
                <a:sym typeface="Wingdings" panose="05000000000000000000" pitchFamily="2" charset="2"/>
              </a:rPr>
              <a:t> that u</a:t>
            </a:r>
            <a:r>
              <a:rPr lang="en-US" altLang="en-US" sz="2400" b="1" dirty="0">
                <a:sym typeface="Wingdings" panose="05000000000000000000" pitchFamily="2" charset="2"/>
              </a:rPr>
              <a:t>ser does not explicitly set the mode bit to “kernel”?</a:t>
            </a:r>
          </a:p>
          <a:p>
            <a:pPr lvl="1">
              <a:lnSpc>
                <a:spcPct val="90000"/>
              </a:lnSpc>
            </a:pPr>
            <a:r>
              <a:rPr lang="en-US" altLang="en-US" sz="2400" dirty="0"/>
              <a:t>System call changes mode to kernel, return from call resets it to user</a:t>
            </a:r>
          </a:p>
          <a:p>
            <a:pPr lvl="1">
              <a:lnSpc>
                <a:spcPct val="90000"/>
              </a:lnSpc>
            </a:pPr>
            <a:r>
              <a:rPr lang="en-US" altLang="en-US" sz="2400" dirty="0"/>
              <a:t>Some instructions designated as </a:t>
            </a:r>
            <a:r>
              <a:rPr lang="en-US" altLang="en-US" sz="2400" b="1" kern="1200" dirty="0">
                <a:solidFill>
                  <a:srgbClr val="006699"/>
                </a:solidFill>
                <a:latin typeface="+mj-lt"/>
                <a:cs typeface="+mn-cs"/>
              </a:rPr>
              <a:t>privileged</a:t>
            </a:r>
            <a:r>
              <a:rPr lang="en-US" altLang="en-US" sz="2400"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923330"/>
          </a:xfrm>
          <a:prstGeom prst="rect">
            <a:avLst/>
          </a:prstGeom>
          <a:noFill/>
        </p:spPr>
        <p:txBody>
          <a:bodyPr wrap="square">
            <a:spAutoFit/>
          </a:bodyPr>
          <a:lstStyle/>
          <a:p>
            <a:pPr marL="285750" indent="-285750">
              <a:buFont typeface="Arial" panose="020B0604020202020204" pitchFamily="34" charset="0"/>
              <a:buChar char="•"/>
            </a:pPr>
            <a:r>
              <a:rPr lang="en-US" dirty="0"/>
              <a:t>At system boot time, the hardware starts in kernel mode. The operating system is then loaded and starts user applications in user mode</a:t>
            </a: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r>
              <a:rPr lang="en-US" altLang="en-US" sz="2400" dirty="0"/>
              <a:t>Timer to prevent infinite loop (or process hogging resources)</a:t>
            </a:r>
          </a:p>
          <a:p>
            <a:pPr lvl="1"/>
            <a:r>
              <a:rPr lang="en-US" altLang="en-US" sz="2400" b="1" dirty="0"/>
              <a:t>Timer</a:t>
            </a:r>
            <a:r>
              <a:rPr lang="en-US" altLang="en-US" sz="2400" dirty="0"/>
              <a:t> is set to </a:t>
            </a:r>
            <a:r>
              <a:rPr lang="en-US" altLang="en-US" sz="2400" b="1" dirty="0"/>
              <a:t>interrupt the computer after some time period</a:t>
            </a:r>
          </a:p>
          <a:p>
            <a:pPr lvl="1"/>
            <a:r>
              <a:rPr lang="en-US" altLang="en-US" sz="2400" dirty="0"/>
              <a:t>Keep a </a:t>
            </a:r>
            <a:r>
              <a:rPr lang="en-US" altLang="en-US" sz="2400" b="1" dirty="0"/>
              <a:t>counter</a:t>
            </a:r>
            <a:r>
              <a:rPr lang="en-US" altLang="en-US" sz="2400" dirty="0"/>
              <a:t> that is </a:t>
            </a:r>
            <a:r>
              <a:rPr lang="en-US" altLang="en-US" sz="2400" b="1" dirty="0"/>
              <a:t>decremented by the physical clock</a:t>
            </a:r>
          </a:p>
          <a:p>
            <a:pPr lvl="1"/>
            <a:r>
              <a:rPr lang="en-US" altLang="en-US" sz="2400" b="1" dirty="0"/>
              <a:t>Operating</a:t>
            </a:r>
            <a:r>
              <a:rPr lang="en-US" altLang="en-US" sz="2400" dirty="0"/>
              <a:t> </a:t>
            </a:r>
            <a:r>
              <a:rPr lang="en-US" altLang="en-US" sz="2400" b="1" dirty="0"/>
              <a:t>system</a:t>
            </a:r>
            <a:r>
              <a:rPr lang="en-US" altLang="en-US" sz="2400" dirty="0"/>
              <a:t> set the </a:t>
            </a:r>
            <a:r>
              <a:rPr lang="en-US" altLang="en-US" sz="2400" b="1" dirty="0"/>
              <a:t>counter</a:t>
            </a:r>
            <a:r>
              <a:rPr lang="en-US" altLang="en-US" sz="2400" dirty="0"/>
              <a:t> (privileged instruction)</a:t>
            </a:r>
          </a:p>
          <a:p>
            <a:pPr lvl="1"/>
            <a:r>
              <a:rPr lang="en-US" altLang="en-US" sz="2400" dirty="0"/>
              <a:t>When </a:t>
            </a:r>
            <a:r>
              <a:rPr lang="en-US" altLang="en-US" sz="2400" b="1" dirty="0"/>
              <a:t>counter</a:t>
            </a:r>
            <a:r>
              <a:rPr lang="en-US" altLang="en-US" sz="2400" dirty="0"/>
              <a:t> turn to </a:t>
            </a:r>
            <a:r>
              <a:rPr lang="en-US" altLang="en-US" sz="2400" b="1" dirty="0"/>
              <a:t>zero</a:t>
            </a:r>
            <a:r>
              <a:rPr lang="en-US" altLang="en-US" sz="2400" dirty="0"/>
              <a:t>, it generate an </a:t>
            </a:r>
            <a:r>
              <a:rPr lang="en-US" altLang="en-US" sz="2400" b="1" dirty="0"/>
              <a:t>interrupt</a:t>
            </a:r>
          </a:p>
          <a:p>
            <a:pPr lvl="1"/>
            <a:r>
              <a:rPr lang="en-US" altLang="en-US" sz="2400" dirty="0"/>
              <a:t>Set up before scheduling process </a:t>
            </a:r>
            <a:r>
              <a:rPr lang="en-US" altLang="en-US" sz="2400" b="1" dirty="0"/>
              <a:t>to regain control or terminate program </a:t>
            </a:r>
            <a:r>
              <a:rPr lang="en-US" altLang="en-US" sz="2400" dirty="0"/>
              <a:t>that exceeds allotted time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sz="2800" dirty="0"/>
          </a:p>
          <a:p>
            <a:pPr>
              <a:lnSpc>
                <a:spcPct val="90000"/>
              </a:lnSpc>
            </a:pPr>
            <a:r>
              <a:rPr lang="en-US" altLang="en-US" sz="2800" dirty="0"/>
              <a:t>A process is a program in execution. It is a unit of work within the system. </a:t>
            </a:r>
            <a:r>
              <a:rPr lang="en-US" altLang="en-US" sz="2800" b="1" dirty="0"/>
              <a:t>Program</a:t>
            </a:r>
            <a:r>
              <a:rPr lang="en-US" altLang="en-US" sz="2800" dirty="0"/>
              <a:t> is a </a:t>
            </a:r>
            <a:r>
              <a:rPr lang="en-US" altLang="en-US" sz="2800" b="1" i="1" dirty="0"/>
              <a:t>passive entity;</a:t>
            </a:r>
            <a:r>
              <a:rPr lang="en-US" altLang="en-US" sz="2800" dirty="0"/>
              <a:t> </a:t>
            </a:r>
            <a:r>
              <a:rPr lang="en-US" altLang="en-US" sz="2800" b="1" dirty="0"/>
              <a:t>process</a:t>
            </a:r>
            <a:r>
              <a:rPr lang="en-US" altLang="en-US" sz="2800" dirty="0"/>
              <a:t> is </a:t>
            </a:r>
            <a:r>
              <a:rPr lang="en-US" altLang="en-US" sz="2800" dirty="0">
                <a:solidFill>
                  <a:srgbClr val="000000"/>
                </a:solidFill>
              </a:rPr>
              <a:t>an </a:t>
            </a:r>
            <a:r>
              <a:rPr lang="en-US" altLang="en-US" sz="2800" b="1" i="1" dirty="0">
                <a:solidFill>
                  <a:srgbClr val="000000"/>
                </a:solidFill>
              </a:rPr>
              <a:t>active entity</a:t>
            </a:r>
            <a:r>
              <a:rPr lang="en-US" altLang="en-US" sz="2800" dirty="0"/>
              <a:t>.</a:t>
            </a:r>
          </a:p>
          <a:p>
            <a:pPr>
              <a:lnSpc>
                <a:spcPct val="90000"/>
              </a:lnSpc>
            </a:pPr>
            <a:r>
              <a:rPr lang="en-US" altLang="en-US" sz="2800" dirty="0"/>
              <a:t>Process needs resources to accomplish its task</a:t>
            </a:r>
          </a:p>
          <a:p>
            <a:pPr lvl="1">
              <a:lnSpc>
                <a:spcPct val="90000"/>
              </a:lnSpc>
            </a:pPr>
            <a:r>
              <a:rPr lang="en-US" altLang="en-US" sz="2800" b="1" dirty="0"/>
              <a:t>CPU, memory, I/O, files</a:t>
            </a:r>
          </a:p>
          <a:p>
            <a:pPr lvl="1">
              <a:lnSpc>
                <a:spcPct val="90000"/>
              </a:lnSpc>
            </a:pPr>
            <a:r>
              <a:rPr lang="en-US" altLang="en-US" sz="2800" dirty="0"/>
              <a:t>Initialization data</a:t>
            </a:r>
          </a:p>
          <a:p>
            <a:pPr>
              <a:lnSpc>
                <a:spcPct val="90000"/>
              </a:lnSpc>
            </a:pPr>
            <a:r>
              <a:rPr lang="en-US" altLang="en-US" sz="2800" b="1" dirty="0"/>
              <a:t>Process termination requires </a:t>
            </a:r>
            <a:r>
              <a:rPr lang="en-US" altLang="en-US" sz="2800" dirty="0"/>
              <a:t>reclaim of any reusable </a:t>
            </a:r>
            <a:r>
              <a:rPr lang="en-US" altLang="en-US" sz="2800" b="1" dirty="0"/>
              <a:t>resources</a:t>
            </a:r>
          </a:p>
          <a:p>
            <a:pPr>
              <a:lnSpc>
                <a:spcPct val="90000"/>
              </a:lnSpc>
              <a:buFont typeface="Monotype Sorts" pitchFamily="-84" charset="2"/>
              <a:buNone/>
            </a:pPr>
            <a:endParaRPr lang="en-US" alt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eaLnBrk="1" hangingPunct="1"/>
            <a:r>
              <a:rPr lang="en-US" altLang="en-US"/>
              <a:t>Chapter 1: Introduction</a:t>
            </a: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Structure</a:t>
            </a:r>
          </a:p>
          <a:p>
            <a:r>
              <a:rPr lang="en-US" altLang="en-US" dirty="0"/>
              <a:t>Operating-System Operations</a:t>
            </a:r>
          </a:p>
          <a:p>
            <a:r>
              <a:rPr lang="en-US" altLang="en-US" dirty="0"/>
              <a:t>Process Management</a:t>
            </a:r>
          </a:p>
          <a:p>
            <a:r>
              <a:rPr lang="en-US" altLang="en-US" dirty="0"/>
              <a:t>Memory Management</a:t>
            </a:r>
          </a:p>
          <a:p>
            <a:r>
              <a:rPr lang="en-US" altLang="en-US" dirty="0"/>
              <a:t>Storage Management</a:t>
            </a:r>
          </a:p>
          <a:p>
            <a:r>
              <a:rPr lang="en-US" altLang="en-US" dirty="0"/>
              <a:t>Protection and Security</a:t>
            </a:r>
          </a:p>
          <a:p>
            <a:r>
              <a:rPr lang="en-US" altLang="en-US" dirty="0"/>
              <a:t>Kernel Data Structures</a:t>
            </a:r>
          </a:p>
          <a:p>
            <a:r>
              <a:rPr lang="en-US" altLang="en-US" dirty="0"/>
              <a:t>Computing Environments</a:t>
            </a:r>
          </a:p>
          <a:p>
            <a:r>
              <a:rPr lang="en-US" altLang="en-US" dirty="0"/>
              <a:t>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sz="2400" dirty="0"/>
          </a:p>
          <a:p>
            <a:pPr>
              <a:lnSpc>
                <a:spcPct val="90000"/>
              </a:lnSpc>
            </a:pPr>
            <a:r>
              <a:rPr lang="en-US" altLang="en-US" sz="2400" dirty="0"/>
              <a:t>Single-threaded process has one </a:t>
            </a:r>
            <a:r>
              <a:rPr lang="en-US" altLang="en-US" sz="2400" b="1" kern="1200" dirty="0">
                <a:solidFill>
                  <a:srgbClr val="006699"/>
                </a:solidFill>
                <a:latin typeface="+mj-lt"/>
                <a:cs typeface="+mn-cs"/>
              </a:rPr>
              <a:t>program</a:t>
            </a:r>
            <a:r>
              <a:rPr lang="en-US" altLang="en-US" sz="2400" b="1" dirty="0">
                <a:solidFill>
                  <a:srgbClr val="3366FF"/>
                </a:solidFill>
              </a:rPr>
              <a:t> </a:t>
            </a:r>
            <a:r>
              <a:rPr lang="en-US" altLang="en-US" sz="2400" b="1" kern="1200" dirty="0">
                <a:solidFill>
                  <a:srgbClr val="006699"/>
                </a:solidFill>
                <a:latin typeface="+mj-lt"/>
                <a:cs typeface="+mn-cs"/>
              </a:rPr>
              <a:t>counter</a:t>
            </a:r>
            <a:r>
              <a:rPr lang="en-US" altLang="en-US" sz="2800" b="1" dirty="0">
                <a:solidFill>
                  <a:srgbClr val="3366FF"/>
                </a:solidFill>
              </a:rPr>
              <a:t> </a:t>
            </a:r>
            <a:r>
              <a:rPr lang="en-US" altLang="en-US" sz="2400" dirty="0"/>
              <a:t>specifying </a:t>
            </a:r>
            <a:r>
              <a:rPr lang="en-US" altLang="en-US" sz="2400" b="1" dirty="0"/>
              <a:t>location of next instruction </a:t>
            </a:r>
            <a:r>
              <a:rPr lang="en-US" altLang="en-US" sz="2400" dirty="0"/>
              <a:t>to execute</a:t>
            </a:r>
          </a:p>
          <a:p>
            <a:pPr lvl="1">
              <a:lnSpc>
                <a:spcPct val="90000"/>
              </a:lnSpc>
            </a:pPr>
            <a:r>
              <a:rPr lang="en-US" altLang="en-US" sz="2400" dirty="0"/>
              <a:t>Process executes instructions sequentially, one at a time, until completion</a:t>
            </a:r>
          </a:p>
          <a:p>
            <a:pPr>
              <a:lnSpc>
                <a:spcPct val="90000"/>
              </a:lnSpc>
            </a:pPr>
            <a:r>
              <a:rPr lang="en-US" altLang="en-US" sz="2400" dirty="0"/>
              <a:t>Multi-threaded process has </a:t>
            </a:r>
            <a:r>
              <a:rPr lang="en-US" altLang="en-US" sz="2400" b="1" dirty="0"/>
              <a:t>one program counter per thread</a:t>
            </a:r>
          </a:p>
          <a:p>
            <a:pPr>
              <a:lnSpc>
                <a:spcPct val="90000"/>
              </a:lnSpc>
            </a:pPr>
            <a:r>
              <a:rPr lang="en-US" altLang="en-US" sz="2400" dirty="0"/>
              <a:t>Typically, system has many processes, some user, some operating system running concurrently on one or more CPUs</a:t>
            </a:r>
          </a:p>
          <a:p>
            <a:pPr lvl="1">
              <a:lnSpc>
                <a:spcPct val="90000"/>
              </a:lnSpc>
            </a:pPr>
            <a:r>
              <a:rPr lang="en-US" altLang="en-US" sz="2400" dirty="0"/>
              <a:t>Concurrency by multiplexing the CPUs among the processes / threads</a:t>
            </a:r>
          </a:p>
          <a:p>
            <a:pPr>
              <a:lnSpc>
                <a:spcPct val="90000"/>
              </a:lnSpc>
              <a:buFont typeface="Monotype Sorts" pitchFamily="-84" charset="2"/>
              <a:buNone/>
            </a:pPr>
            <a:endParaRPr lang="en-US" altLang="en-US" sz="2400" dirty="0"/>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a:buNone/>
            </a:pPr>
            <a:r>
              <a:rPr kumimoji="0" lang="en-US" altLang="en-US" sz="2800" dirty="0"/>
              <a:t>The </a:t>
            </a:r>
            <a:r>
              <a:rPr kumimoji="0" lang="en-US" altLang="en-US" sz="2800" b="1" dirty="0"/>
              <a:t>operating system is responsible </a:t>
            </a:r>
            <a:r>
              <a:rPr kumimoji="0" lang="en-US" altLang="en-US" sz="2800" dirty="0"/>
              <a:t>for the following activities in connection with process management:</a:t>
            </a:r>
            <a:endParaRPr lang="en-US" altLang="en-US" sz="2800" dirty="0"/>
          </a:p>
          <a:p>
            <a:r>
              <a:rPr lang="en-US" altLang="en-US" sz="2800" b="1" dirty="0"/>
              <a:t>Creating and deleting both user and system processes</a:t>
            </a:r>
          </a:p>
          <a:p>
            <a:r>
              <a:rPr lang="en-US" altLang="en-US" sz="2800" b="1" dirty="0"/>
              <a:t>Suspending</a:t>
            </a:r>
            <a:r>
              <a:rPr lang="en-US" altLang="en-US" sz="2800" dirty="0"/>
              <a:t> and </a:t>
            </a:r>
            <a:r>
              <a:rPr lang="en-US" altLang="en-US" sz="2800" b="1" dirty="0"/>
              <a:t>resuming processes</a:t>
            </a:r>
          </a:p>
          <a:p>
            <a:r>
              <a:rPr lang="en-US" altLang="en-US" sz="2800" dirty="0"/>
              <a:t>Providing mechanisms for </a:t>
            </a:r>
            <a:r>
              <a:rPr lang="en-US" altLang="en-US" sz="2800" b="1" dirty="0"/>
              <a:t>process synchronization</a:t>
            </a:r>
          </a:p>
          <a:p>
            <a:r>
              <a:rPr lang="en-US" altLang="en-US" sz="2800" dirty="0"/>
              <a:t>Providing mechanisms for </a:t>
            </a:r>
            <a:r>
              <a:rPr lang="en-US" altLang="en-US" sz="2800" b="1" dirty="0"/>
              <a:t>process communication</a:t>
            </a:r>
          </a:p>
          <a:p>
            <a:r>
              <a:rPr lang="en-US" altLang="en-US" sz="2800" dirty="0"/>
              <a:t>Providing mechanisms for </a:t>
            </a:r>
            <a:r>
              <a:rPr lang="en-US" altLang="en-US" sz="2800" b="1" dirty="0"/>
              <a:t>deadlock handling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r>
              <a:rPr lang="en-US" altLang="en-US" sz="2800" dirty="0"/>
              <a:t>To </a:t>
            </a:r>
            <a:r>
              <a:rPr lang="en-US" altLang="en-US" sz="2800" b="1" dirty="0"/>
              <a:t>execute a program </a:t>
            </a:r>
            <a:r>
              <a:rPr lang="en-US" altLang="en-US" sz="2800" dirty="0"/>
              <a:t>all (or part) of the </a:t>
            </a:r>
            <a:r>
              <a:rPr lang="en-US" altLang="en-US" sz="2800" b="1" dirty="0"/>
              <a:t>instructions</a:t>
            </a:r>
            <a:r>
              <a:rPr lang="en-US" altLang="en-US" sz="2800" dirty="0"/>
              <a:t> must be in </a:t>
            </a:r>
            <a:r>
              <a:rPr lang="en-US" altLang="en-US" sz="2800" b="1" dirty="0"/>
              <a:t>memory</a:t>
            </a:r>
          </a:p>
          <a:p>
            <a:r>
              <a:rPr lang="en-US" altLang="en-US" sz="2800" b="1" dirty="0"/>
              <a:t>All</a:t>
            </a:r>
            <a:r>
              <a:rPr lang="en-US" altLang="en-US" sz="2800" dirty="0"/>
              <a:t>  (or part) of the </a:t>
            </a:r>
            <a:r>
              <a:rPr lang="en-US" altLang="en-US" sz="2800" b="1" dirty="0"/>
              <a:t>data</a:t>
            </a:r>
            <a:r>
              <a:rPr lang="en-US" altLang="en-US" sz="2800" dirty="0"/>
              <a:t> that is </a:t>
            </a:r>
            <a:r>
              <a:rPr lang="en-US" altLang="en-US" sz="2800" b="1" dirty="0"/>
              <a:t>needed</a:t>
            </a:r>
            <a:r>
              <a:rPr lang="en-US" altLang="en-US" sz="2800" dirty="0"/>
              <a:t> by the </a:t>
            </a:r>
            <a:r>
              <a:rPr lang="en-US" altLang="en-US" sz="2800" b="1" dirty="0"/>
              <a:t>program</a:t>
            </a:r>
            <a:r>
              <a:rPr lang="en-US" altLang="en-US" sz="2800" dirty="0"/>
              <a:t> must be in </a:t>
            </a:r>
            <a:r>
              <a:rPr lang="en-US" altLang="en-US" sz="2800" b="1" dirty="0"/>
              <a:t>memory</a:t>
            </a:r>
            <a:endParaRPr lang="en-US" altLang="en-US" sz="1050" b="1" dirty="0"/>
          </a:p>
          <a:p>
            <a:r>
              <a:rPr lang="en-US" altLang="en-US" sz="2800" b="1" dirty="0"/>
              <a:t>Memory management </a:t>
            </a:r>
            <a:r>
              <a:rPr lang="en-US" altLang="en-US" sz="2800" dirty="0"/>
              <a:t>determines </a:t>
            </a:r>
            <a:r>
              <a:rPr lang="en-US" altLang="en-US" sz="2800" b="1" dirty="0"/>
              <a:t>what</a:t>
            </a:r>
            <a:r>
              <a:rPr lang="en-US" altLang="en-US" sz="2800" dirty="0"/>
              <a:t> is in </a:t>
            </a:r>
            <a:r>
              <a:rPr lang="en-US" altLang="en-US" sz="2800" b="1" dirty="0"/>
              <a:t>memory</a:t>
            </a:r>
            <a:r>
              <a:rPr lang="en-US" altLang="en-US" sz="2800" dirty="0"/>
              <a:t> and </a:t>
            </a:r>
            <a:r>
              <a:rPr lang="en-US" altLang="en-US" sz="2800" b="1" dirty="0"/>
              <a:t>when</a:t>
            </a:r>
          </a:p>
          <a:p>
            <a:pPr lvl="1"/>
            <a:r>
              <a:rPr lang="en-US" altLang="en-US" sz="2800" dirty="0"/>
              <a:t>Optimizing CPU utilization and computer response to users</a:t>
            </a:r>
            <a:endParaRPr lang="en-US" altLang="en-US" sz="1050" dirty="0"/>
          </a:p>
          <a:p>
            <a:pPr lvl="1">
              <a:buFont typeface="Monotype Sorts" pitchFamily="-84" charset="2"/>
              <a:buNone/>
            </a:pPr>
            <a:endParaRPr lang="en-US"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24910"/>
            <a:ext cx="8744607" cy="4839303"/>
          </a:xfrm>
        </p:spPr>
        <p:txBody>
          <a:bodyPr/>
          <a:lstStyle/>
          <a:p>
            <a:r>
              <a:rPr lang="en-US" altLang="en-US" sz="2800" dirty="0"/>
              <a:t>Memory management activities</a:t>
            </a:r>
          </a:p>
          <a:p>
            <a:pPr lvl="1"/>
            <a:r>
              <a:rPr lang="en-US" altLang="en-US" sz="2800" b="1" dirty="0"/>
              <a:t>Keeping track of which parts of memory are currently being used and by whom</a:t>
            </a:r>
          </a:p>
          <a:p>
            <a:pPr lvl="1"/>
            <a:r>
              <a:rPr lang="en-US" altLang="en-US" sz="2800" b="1" dirty="0"/>
              <a:t>Deciding which processes </a:t>
            </a:r>
            <a:r>
              <a:rPr lang="en-US" altLang="en-US" sz="2800" dirty="0"/>
              <a:t>(or parts thereof) and data to </a:t>
            </a:r>
            <a:r>
              <a:rPr lang="en-US" altLang="en-US" sz="2800" b="1" dirty="0"/>
              <a:t>move into and out of memory</a:t>
            </a:r>
          </a:p>
          <a:p>
            <a:pPr lvl="1"/>
            <a:r>
              <a:rPr lang="en-US" altLang="en-US" sz="2800" b="1" dirty="0"/>
              <a:t>Allocating</a:t>
            </a:r>
            <a:r>
              <a:rPr lang="en-US" altLang="en-US" sz="2800" dirty="0"/>
              <a:t> and </a:t>
            </a:r>
            <a:r>
              <a:rPr lang="en-US" altLang="en-US" sz="2800" b="1" dirty="0"/>
              <a:t>deallocating</a:t>
            </a:r>
            <a:r>
              <a:rPr lang="en-US" altLang="en-US" sz="2800" dirty="0"/>
              <a:t> </a:t>
            </a:r>
            <a:r>
              <a:rPr lang="en-US" altLang="en-US" sz="2800" b="1" dirty="0"/>
              <a:t>memory space </a:t>
            </a:r>
            <a:r>
              <a:rPr lang="en-US" altLang="en-US" sz="2800" dirty="0"/>
              <a:t>as needed</a:t>
            </a:r>
          </a:p>
          <a:p>
            <a:pPr lvl="1">
              <a:buFont typeface="Monotype Sorts" pitchFamily="-84" charset="2"/>
              <a:buNone/>
            </a:pPr>
            <a:endParaRPr lang="en-US" altLang="en-US" sz="2800" dirty="0"/>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7748781" cy="5127617"/>
          </a:xfrm>
        </p:spPr>
        <p:txBody>
          <a:bodyPr/>
          <a:lstStyle/>
          <a:p>
            <a:pPr>
              <a:lnSpc>
                <a:spcPct val="90000"/>
              </a:lnSpc>
            </a:pPr>
            <a:r>
              <a:rPr lang="en-US" altLang="en-US" sz="2800" dirty="0"/>
              <a:t>OS </a:t>
            </a:r>
            <a:r>
              <a:rPr lang="en-US" altLang="en-US" sz="2800" b="1" dirty="0"/>
              <a:t>provides</a:t>
            </a:r>
            <a:r>
              <a:rPr lang="en-US" altLang="en-US" sz="2800" dirty="0"/>
              <a:t> uniform, logical </a:t>
            </a:r>
            <a:r>
              <a:rPr lang="en-US" altLang="en-US" sz="2800" b="1" dirty="0"/>
              <a:t>view of information storage</a:t>
            </a:r>
          </a:p>
          <a:p>
            <a:pPr lvl="1">
              <a:lnSpc>
                <a:spcPct val="90000"/>
              </a:lnSpc>
            </a:pPr>
            <a:r>
              <a:rPr lang="en-US" altLang="en-US" sz="2800" b="1" dirty="0"/>
              <a:t>Abstracts physical properties to logical storage unit</a:t>
            </a:r>
            <a:r>
              <a:rPr lang="en-US" altLang="en-US" sz="2800" dirty="0"/>
              <a:t>  - </a:t>
            </a:r>
            <a:r>
              <a:rPr lang="en-US" altLang="en-US" sz="2800" b="1" kern="1200" dirty="0">
                <a:solidFill>
                  <a:srgbClr val="006699"/>
                </a:solidFill>
                <a:latin typeface="+mj-lt"/>
                <a:cs typeface="+mn-cs"/>
              </a:rPr>
              <a:t>file</a:t>
            </a:r>
          </a:p>
          <a:p>
            <a:pPr lvl="1">
              <a:lnSpc>
                <a:spcPct val="90000"/>
              </a:lnSpc>
            </a:pPr>
            <a:r>
              <a:rPr lang="en-US" altLang="en-US" sz="2800" b="1" dirty="0"/>
              <a:t>Each medium is controlled by device</a:t>
            </a:r>
            <a:r>
              <a:rPr lang="en-US" altLang="en-US" sz="2800" dirty="0"/>
              <a:t> (i.e., disk drive, tape drive)</a:t>
            </a:r>
          </a:p>
          <a:p>
            <a:pPr lvl="2">
              <a:lnSpc>
                <a:spcPct val="90000"/>
              </a:lnSpc>
            </a:pPr>
            <a:r>
              <a:rPr lang="en-US" altLang="en-US" sz="2800" dirty="0"/>
              <a:t>Varying properties include access speed, capacity, data-transfer rate, access method (sequential or random)</a:t>
            </a:r>
          </a:p>
          <a:p>
            <a:pPr lvl="2">
              <a:lnSpc>
                <a:spcPct val="90000"/>
              </a:lnSpc>
            </a:pPr>
            <a:endParaRPr lang="en-US" altLang="en-US" sz="1050" dirty="0"/>
          </a:p>
          <a:p>
            <a:pPr>
              <a:lnSpc>
                <a:spcPct val="90000"/>
              </a:lnSpc>
            </a:pPr>
            <a:endParaRPr lang="en-US"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lvl="2">
              <a:lnSpc>
                <a:spcPct val="90000"/>
              </a:lnSpc>
            </a:pPr>
            <a:endParaRPr lang="en-US" altLang="en-US" sz="1000" dirty="0"/>
          </a:p>
          <a:p>
            <a:pPr>
              <a:lnSpc>
                <a:spcPct val="90000"/>
              </a:lnSpc>
            </a:pPr>
            <a:r>
              <a:rPr lang="en-US" altLang="en-US" sz="2400" dirty="0"/>
              <a:t>File-System management</a:t>
            </a:r>
          </a:p>
          <a:p>
            <a:pPr lvl="1">
              <a:lnSpc>
                <a:spcPct val="90000"/>
              </a:lnSpc>
            </a:pPr>
            <a:r>
              <a:rPr lang="en-US" altLang="en-US" sz="2400" dirty="0"/>
              <a:t>Files usually organized into directories</a:t>
            </a:r>
          </a:p>
          <a:p>
            <a:pPr lvl="1">
              <a:lnSpc>
                <a:spcPct val="90000"/>
              </a:lnSpc>
            </a:pPr>
            <a:r>
              <a:rPr lang="en-US" altLang="en-US" sz="2400" b="1" dirty="0"/>
              <a:t>Access control </a:t>
            </a:r>
            <a:r>
              <a:rPr lang="en-US" altLang="en-US" sz="2400" dirty="0"/>
              <a:t>on most systems to determine who can access what</a:t>
            </a:r>
          </a:p>
          <a:p>
            <a:pPr lvl="1">
              <a:lnSpc>
                <a:spcPct val="90000"/>
              </a:lnSpc>
            </a:pPr>
            <a:r>
              <a:rPr lang="en-US" altLang="en-US" sz="2400" dirty="0"/>
              <a:t>OS </a:t>
            </a:r>
            <a:r>
              <a:rPr lang="en-US" altLang="en-US" sz="2400" b="1" dirty="0"/>
              <a:t>activities</a:t>
            </a:r>
            <a:r>
              <a:rPr lang="en-US" altLang="en-US" sz="2400" dirty="0"/>
              <a:t> include</a:t>
            </a:r>
          </a:p>
          <a:p>
            <a:pPr lvl="2">
              <a:lnSpc>
                <a:spcPct val="90000"/>
              </a:lnSpc>
            </a:pPr>
            <a:r>
              <a:rPr lang="en-US" altLang="en-US" sz="2400" b="1" dirty="0"/>
              <a:t>Creating and deleting files </a:t>
            </a:r>
            <a:r>
              <a:rPr lang="en-US" altLang="en-US" sz="2400" dirty="0"/>
              <a:t>and </a:t>
            </a:r>
            <a:r>
              <a:rPr lang="en-US" altLang="en-US" sz="2400" b="1" dirty="0"/>
              <a:t>directories</a:t>
            </a:r>
          </a:p>
          <a:p>
            <a:pPr lvl="2">
              <a:lnSpc>
                <a:spcPct val="90000"/>
              </a:lnSpc>
            </a:pPr>
            <a:r>
              <a:rPr lang="en-US" altLang="en-US" sz="2400" b="1" dirty="0"/>
              <a:t>Primitives</a:t>
            </a:r>
            <a:r>
              <a:rPr lang="en-US" altLang="en-US" sz="2400" dirty="0"/>
              <a:t> to </a:t>
            </a:r>
            <a:r>
              <a:rPr lang="en-US" altLang="en-US" sz="2400" b="1" dirty="0"/>
              <a:t>manipulate files and directories</a:t>
            </a:r>
          </a:p>
          <a:p>
            <a:pPr lvl="2">
              <a:lnSpc>
                <a:spcPct val="90000"/>
              </a:lnSpc>
            </a:pPr>
            <a:r>
              <a:rPr lang="en-US" altLang="en-US" sz="2400" b="1" dirty="0"/>
              <a:t>Mapping files onto secondary storage</a:t>
            </a:r>
          </a:p>
          <a:p>
            <a:pPr lvl="2">
              <a:lnSpc>
                <a:spcPct val="90000"/>
              </a:lnSpc>
            </a:pPr>
            <a:r>
              <a:rPr lang="en-US" altLang="en-US" sz="2400" b="1" dirty="0"/>
              <a:t>Backup files onto stable </a:t>
            </a:r>
            <a:r>
              <a:rPr lang="en-US" altLang="en-US" sz="2400" dirty="0"/>
              <a:t>(non-volatile) storage media</a:t>
            </a: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r>
              <a:rPr lang="en-US" altLang="en-US" sz="2400" dirty="0"/>
              <a:t>Usually</a:t>
            </a:r>
            <a:r>
              <a:rPr lang="en-US" altLang="en-US" sz="2400" b="1" kern="1200" dirty="0">
                <a:solidFill>
                  <a:srgbClr val="006699"/>
                </a:solidFill>
                <a:latin typeface="+mj-lt"/>
                <a:cs typeface="+mn-cs"/>
              </a:rPr>
              <a:t>,</a:t>
            </a:r>
            <a:r>
              <a:rPr lang="en-US" altLang="en-US" sz="2400" dirty="0"/>
              <a:t> disks are used to store data that does not fit in main memory or data that must be kept for a </a:t>
            </a:r>
            <a:r>
              <a:rPr lang="ja-JP" altLang="en-US" sz="2400" dirty="0"/>
              <a:t>“</a:t>
            </a:r>
            <a:r>
              <a:rPr lang="en-US" altLang="ja-JP" sz="2400" dirty="0"/>
              <a:t>long</a:t>
            </a:r>
            <a:r>
              <a:rPr lang="ja-JP" altLang="en-US" sz="2400" dirty="0"/>
              <a:t>”</a:t>
            </a:r>
            <a:r>
              <a:rPr lang="en-US" altLang="ja-JP" sz="2400" dirty="0"/>
              <a:t> period of time</a:t>
            </a:r>
          </a:p>
          <a:p>
            <a:r>
              <a:rPr lang="en-US" altLang="en-US" sz="2400" dirty="0"/>
              <a:t>Entire speed of computer operation hinges on disk subsystem and its algorithms</a:t>
            </a:r>
          </a:p>
          <a:p>
            <a:r>
              <a:rPr lang="en-US" altLang="en-US" sz="2400" dirty="0"/>
              <a:t>OS activities</a:t>
            </a:r>
          </a:p>
          <a:p>
            <a:pPr lvl="1"/>
            <a:r>
              <a:rPr lang="en-US" altLang="en-US" sz="2400" b="1" dirty="0"/>
              <a:t>Mounting</a:t>
            </a:r>
            <a:r>
              <a:rPr lang="en-US" altLang="en-US" sz="2400" dirty="0"/>
              <a:t> and </a:t>
            </a:r>
            <a:r>
              <a:rPr lang="en-US" altLang="en-US" sz="2400" b="1" dirty="0"/>
              <a:t>unmounting</a:t>
            </a:r>
          </a:p>
          <a:p>
            <a:pPr lvl="1"/>
            <a:r>
              <a:rPr lang="en-US" altLang="en-US" sz="2400" dirty="0"/>
              <a:t>Free-space management</a:t>
            </a:r>
          </a:p>
          <a:p>
            <a:pPr lvl="1"/>
            <a:r>
              <a:rPr lang="en-US" altLang="en-US" sz="2400" dirty="0"/>
              <a:t>Storage allocation</a:t>
            </a:r>
          </a:p>
          <a:p>
            <a:pPr lvl="1"/>
            <a:r>
              <a:rPr lang="en-US" altLang="en-US" sz="2400" b="1" dirty="0"/>
              <a:t>Disk scheduling</a:t>
            </a:r>
          </a:p>
          <a:p>
            <a:pPr lvl="1"/>
            <a:r>
              <a:rPr lang="en-US" altLang="en-US" sz="2400" b="1" dirty="0"/>
              <a:t>Partitioning</a:t>
            </a:r>
          </a:p>
          <a:p>
            <a:pPr lvl="1"/>
            <a:r>
              <a:rPr lang="en-US" altLang="en-US" sz="2400" b="1" dirty="0"/>
              <a:t>Protection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r>
              <a:rPr lang="en-US" altLang="en-US" sz="2400" dirty="0"/>
              <a:t>Information in use </a:t>
            </a:r>
            <a:r>
              <a:rPr lang="en-US" altLang="en-US" sz="2400" b="1" dirty="0"/>
              <a:t>copied from slower to faster storage </a:t>
            </a:r>
            <a:r>
              <a:rPr lang="en-US" altLang="en-US" sz="2400" dirty="0"/>
              <a:t>temporarily</a:t>
            </a:r>
            <a:endParaRPr lang="en-US" altLang="en-US" sz="1000" dirty="0"/>
          </a:p>
          <a:p>
            <a:r>
              <a:rPr lang="en-US" altLang="en-US" sz="2400" b="1" dirty="0"/>
              <a:t>Faster storage </a:t>
            </a:r>
            <a:r>
              <a:rPr lang="en-US" altLang="en-US" sz="2400" dirty="0"/>
              <a:t>(cache) </a:t>
            </a:r>
            <a:r>
              <a:rPr lang="en-US" altLang="en-US" sz="2400" b="1" dirty="0"/>
              <a:t>checked first </a:t>
            </a:r>
            <a:r>
              <a:rPr lang="en-US" altLang="en-US" sz="2400" dirty="0"/>
              <a:t>to determine if </a:t>
            </a:r>
            <a:r>
              <a:rPr lang="en-US" altLang="en-US" sz="2400" b="1" dirty="0"/>
              <a:t>information </a:t>
            </a:r>
            <a:r>
              <a:rPr lang="en-US" altLang="en-US" sz="2400" dirty="0"/>
              <a:t>is </a:t>
            </a:r>
            <a:r>
              <a:rPr lang="en-US" altLang="en-US" sz="2400" b="1" dirty="0"/>
              <a:t>there</a:t>
            </a:r>
          </a:p>
          <a:p>
            <a:pPr lvl="1"/>
            <a:r>
              <a:rPr lang="en-US" altLang="en-US" sz="2400" dirty="0"/>
              <a:t>If it is, information used directly from the cache (fast)</a:t>
            </a:r>
          </a:p>
          <a:p>
            <a:pPr lvl="1"/>
            <a:r>
              <a:rPr lang="en-US" altLang="en-US" sz="2400" dirty="0"/>
              <a:t>If not, data copied to cache and used there</a:t>
            </a:r>
            <a:endParaRPr lang="en-US" altLang="en-US" sz="1000" dirty="0"/>
          </a:p>
          <a:p>
            <a:r>
              <a:rPr lang="en-US" altLang="en-US" sz="2400" b="1" dirty="0"/>
              <a:t>Cache</a:t>
            </a:r>
            <a:r>
              <a:rPr lang="en-US" altLang="en-US" sz="2400" dirty="0"/>
              <a:t> smaller than storage being cached</a:t>
            </a:r>
          </a:p>
          <a:p>
            <a:pPr lvl="1"/>
            <a:r>
              <a:rPr lang="en-US" altLang="en-US" sz="2400" dirty="0"/>
              <a:t>Cache management important design problem</a:t>
            </a:r>
          </a:p>
          <a:p>
            <a:pPr lvl="1"/>
            <a:r>
              <a:rPr lang="en-US" altLang="en-US" sz="2400" dirty="0"/>
              <a:t>Cache size and replacement policy</a:t>
            </a:r>
          </a:p>
          <a:p>
            <a:pPr>
              <a:buFont typeface="Monotype Sorts" pitchFamily="-84" charset="2"/>
              <a:buNone/>
            </a:pP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r>
              <a:rPr lang="en-US" altLang="en-US" sz="2400" dirty="0"/>
              <a:t>Multitasking environments must be careful to use most recent value, no matter where it is stored in the storage hierarchy</a:t>
            </a:r>
            <a:br>
              <a:rPr lang="en-US" altLang="en-US" sz="2400" dirty="0"/>
            </a:br>
            <a:br>
              <a:rPr lang="en-US" altLang="en-US" sz="2400" dirty="0"/>
            </a:br>
            <a:br>
              <a:rPr lang="en-US" altLang="en-US" sz="2400" dirty="0"/>
            </a:br>
            <a:br>
              <a:rPr lang="en-US" altLang="en-US" sz="2400" dirty="0"/>
            </a:br>
            <a:endParaRPr lang="en-US" altLang="en-US" sz="2400" dirty="0"/>
          </a:p>
          <a:p>
            <a:r>
              <a:rPr lang="en-US" altLang="en-US" sz="2400" b="1" dirty="0"/>
              <a:t>Multiprocessor</a:t>
            </a:r>
            <a:r>
              <a:rPr lang="en-US" altLang="en-US" sz="2400" dirty="0"/>
              <a:t> </a:t>
            </a:r>
            <a:r>
              <a:rPr lang="en-US" altLang="en-US" sz="2400" b="1" dirty="0"/>
              <a:t>environment</a:t>
            </a:r>
            <a:r>
              <a:rPr lang="en-US" altLang="en-US" sz="2400" dirty="0"/>
              <a:t> must provide </a:t>
            </a:r>
            <a:r>
              <a:rPr lang="en-US" altLang="en-US" sz="2400" b="1" kern="1200" dirty="0">
                <a:solidFill>
                  <a:srgbClr val="006699"/>
                </a:solidFill>
                <a:latin typeface="+mj-lt"/>
                <a:cs typeface="+mn-cs"/>
              </a:rPr>
              <a:t>cache</a:t>
            </a:r>
            <a:r>
              <a:rPr lang="en-US" altLang="en-US" sz="2400" b="1" dirty="0">
                <a:solidFill>
                  <a:srgbClr val="3366FF"/>
                </a:solidFill>
              </a:rPr>
              <a:t> </a:t>
            </a:r>
            <a:r>
              <a:rPr lang="en-US" altLang="en-US" sz="2400" b="1" kern="1200" dirty="0">
                <a:solidFill>
                  <a:srgbClr val="006699"/>
                </a:solidFill>
                <a:latin typeface="+mj-lt"/>
                <a:cs typeface="+mn-cs"/>
              </a:rPr>
              <a:t>coherency</a:t>
            </a:r>
            <a:r>
              <a:rPr lang="en-US" altLang="en-US" sz="2400" b="1" dirty="0">
                <a:solidFill>
                  <a:srgbClr val="3366FF"/>
                </a:solidFill>
              </a:rPr>
              <a:t> </a:t>
            </a:r>
            <a:r>
              <a:rPr lang="en-US" altLang="en-US" sz="2400" dirty="0"/>
              <a:t>in hardware such that all CPUs have the most recent value in their cache</a:t>
            </a:r>
            <a:endParaRPr lang="en-US" altLang="en-US" sz="1000" dirty="0"/>
          </a:p>
          <a:p>
            <a:r>
              <a:rPr lang="en-US" altLang="en-US" sz="2400" dirty="0"/>
              <a:t>Distributed environment situation even more complex</a:t>
            </a:r>
          </a:p>
          <a:p>
            <a:pPr lvl="1"/>
            <a:r>
              <a:rPr lang="en-US" altLang="en-US" sz="2400" dirty="0"/>
              <a:t>Several copies of a datum can exist</a:t>
            </a:r>
          </a:p>
          <a:p>
            <a:pPr lvl="1"/>
            <a:r>
              <a:rPr lang="en-US" altLang="en-US" sz="2400"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122" y="1981554"/>
            <a:ext cx="6349755" cy="77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r>
              <a:rPr lang="en-US" altLang="en-US" sz="2800" dirty="0"/>
              <a:t>To describe the </a:t>
            </a:r>
            <a:r>
              <a:rPr lang="en-US" altLang="en-US" sz="2800" b="1" dirty="0"/>
              <a:t>basic organization of computer </a:t>
            </a:r>
            <a:r>
              <a:rPr lang="en-US" altLang="en-US" sz="2800" dirty="0"/>
              <a:t>systems</a:t>
            </a:r>
          </a:p>
          <a:p>
            <a:r>
              <a:rPr lang="en-US" altLang="en-US" sz="2800" dirty="0"/>
              <a:t>To provide a grand tour of the </a:t>
            </a:r>
            <a:r>
              <a:rPr lang="en-US" altLang="en-US" sz="2800" b="1" dirty="0"/>
              <a:t>major components of operating systems</a:t>
            </a:r>
          </a:p>
          <a:p>
            <a:r>
              <a:rPr lang="en-US" altLang="en-US" sz="2800" dirty="0"/>
              <a:t>To give an overview of the </a:t>
            </a:r>
            <a:r>
              <a:rPr lang="en-US" altLang="en-US" sz="2800" b="1" dirty="0"/>
              <a:t>many types of computing environments</a:t>
            </a:r>
          </a:p>
          <a:p>
            <a:r>
              <a:rPr lang="en-US" altLang="en-US" sz="2800" dirty="0"/>
              <a:t>To explore several open-source operating systems</a:t>
            </a:r>
          </a:p>
          <a:p>
            <a:pPr>
              <a:buFont typeface="Monotype Sorts" pitchFamily="-84" charset="2"/>
              <a:buNone/>
            </a:pPr>
            <a:endParaRPr lang="en-US" alt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r>
              <a:rPr lang="en-US" sz="2400" b="1" i="0" dirty="0">
                <a:solidFill>
                  <a:srgbClr val="111111"/>
                </a:solidFill>
                <a:effectLst/>
                <a:latin typeface="-apple-system"/>
              </a:rPr>
              <a:t>Cache coherency</a:t>
            </a:r>
            <a:r>
              <a:rPr lang="en-US" sz="2400" b="0" i="0" dirty="0">
                <a:solidFill>
                  <a:srgbClr val="111111"/>
                </a:solidFill>
                <a:effectLst/>
                <a:latin typeface="-apple-system"/>
              </a:rPr>
              <a:t> is a consistency mechanism for ensuring that all CPUs in a </a:t>
            </a:r>
            <a:r>
              <a:rPr lang="en-US" sz="2400" dirty="0">
                <a:solidFill>
                  <a:srgbClr val="111111"/>
                </a:solidFill>
                <a:latin typeface="-apple-system"/>
              </a:rPr>
              <a:t>multiprocessor system observe a single, consistent view of the data.</a:t>
            </a:r>
          </a:p>
          <a:p>
            <a:pPr lvl="1"/>
            <a:r>
              <a:rPr lang="en-US" sz="2400" dirty="0">
                <a:solidFill>
                  <a:srgbClr val="111111"/>
                </a:solidFill>
                <a:latin typeface="-apple-system"/>
              </a:rPr>
              <a:t>When one CPU updates a location in its cache, the corresponding location in other caches must be updated or invalidated to maintain coherency.</a:t>
            </a:r>
          </a:p>
          <a:p>
            <a:r>
              <a:rPr lang="en-US" sz="2000" b="0" i="0" dirty="0">
                <a:solidFill>
                  <a:srgbClr val="111111"/>
                </a:solidFill>
                <a:effectLst/>
                <a:latin typeface="-apple-system"/>
              </a:rPr>
              <a:t>two processors, P1 and P2, that have their own caches and are both trying to access a memory location M. </a:t>
            </a:r>
          </a:p>
          <a:p>
            <a:r>
              <a:rPr kumimoji="0" lang="en-US" altLang="en-US" sz="2000" b="1" i="0" u="none" strike="noStrike" cap="none" normalizeH="0" baseline="0" dirty="0">
                <a:ln>
                  <a:noFill/>
                </a:ln>
                <a:solidFill>
                  <a:srgbClr val="111111"/>
                </a:solidFill>
                <a:effectLst/>
                <a:latin typeface="Arial Unicode MS"/>
              </a:rPr>
              <a:t>P1 Cache: M=10;   P2 Cache: M=10 ; Main Memory: M=10</a:t>
            </a:r>
            <a:endParaRPr kumimoji="0" lang="en-US" sz="2000" b="1" dirty="0">
              <a:solidFill>
                <a:srgbClr val="111111"/>
              </a:solidFill>
              <a:latin typeface="Arial Unicode MS"/>
            </a:endParaRPr>
          </a:p>
          <a:p>
            <a:pPr marL="685800" lvl="1">
              <a:spcBef>
                <a:spcPct val="0"/>
              </a:spcBef>
              <a:buClrTx/>
              <a:buSzTx/>
              <a:buFont typeface="Arial" panose="020B0604020202020204" pitchFamily="34" charset="0"/>
              <a:buChar char="•"/>
            </a:pPr>
            <a:r>
              <a:rPr kumimoji="0" lang="en-US" sz="2000" dirty="0">
                <a:solidFill>
                  <a:srgbClr val="111111"/>
                </a:solidFill>
                <a:latin typeface="Arial Unicode MS"/>
              </a:rPr>
              <a:t>Now, P1 changes the value of M to 20 in its cache. Without a cache coherency protocol, P2 would still see the old value of M (10) in its cache.</a:t>
            </a:r>
          </a:p>
          <a:p>
            <a:pPr marL="685800" lvl="1">
              <a:spcBef>
                <a:spcPct val="0"/>
              </a:spcBef>
              <a:buClrTx/>
              <a:buSzTx/>
              <a:buFont typeface="Arial" panose="020B0604020202020204" pitchFamily="34" charset="0"/>
              <a:buChar char="•"/>
            </a:pPr>
            <a:r>
              <a:rPr kumimoji="0" lang="en-US" sz="2000" dirty="0">
                <a:solidFill>
                  <a:srgbClr val="111111"/>
                </a:solidFill>
                <a:latin typeface="Arial Unicode MS"/>
              </a:rPr>
              <a:t>With a </a:t>
            </a:r>
            <a:r>
              <a:rPr kumimoji="0" lang="en-US" sz="2000" b="1" dirty="0">
                <a:solidFill>
                  <a:srgbClr val="111111"/>
                </a:solidFill>
                <a:latin typeface="Arial Unicode MS"/>
              </a:rPr>
              <a:t>cache coherency protocol in place, when P1 changes the value of M in its cache</a:t>
            </a:r>
            <a:r>
              <a:rPr kumimoji="0" lang="en-US" sz="2000" dirty="0">
                <a:solidFill>
                  <a:srgbClr val="111111"/>
                </a:solidFill>
                <a:latin typeface="Arial Unicode MS"/>
              </a:rPr>
              <a:t>, the change is propagated to the main memory and P2’s cache. So, P2 sees the updated value of M (20).</a:t>
            </a:r>
          </a:p>
          <a:p>
            <a:pPr marL="742950" lvl="2" indent="0">
              <a:spcBef>
                <a:spcPct val="0"/>
              </a:spcBef>
              <a:buClrTx/>
              <a:buSzTx/>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sz="2000" b="0" i="0" dirty="0">
              <a:solidFill>
                <a:srgbClr val="111111"/>
              </a:solidFill>
              <a:effectLst/>
              <a:latin typeface="-apple-system"/>
            </a:endParaRPr>
          </a:p>
          <a:p>
            <a:pPr marL="742950" lvl="2" indent="0">
              <a:spcBef>
                <a:spcPct val="0"/>
              </a:spcBef>
              <a:buClrTx/>
              <a:buSzTx/>
              <a:buNone/>
            </a:pPr>
            <a:endParaRPr kumimoji="0" lang="en-US" sz="2000" dirty="0">
              <a:solidFill>
                <a:srgbClr val="111111"/>
              </a:solidFill>
              <a:latin typeface="Arial Unicode MS"/>
            </a:endParaRPr>
          </a:p>
          <a:p>
            <a:endParaRPr lang="en-US" sz="2000" dirty="0">
              <a:solidFill>
                <a:srgbClr val="111111"/>
              </a:solidFill>
              <a:latin typeface="-apple-system"/>
            </a:endParaRPr>
          </a:p>
          <a:p>
            <a:endParaRPr lang="en-US" altLang="en-US" sz="2000" dirty="0"/>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r>
              <a:rPr lang="en-US" altLang="en-US" sz="2400" dirty="0"/>
              <a:t>One purpose of OS is to hide peculiarities of hardware devices from the user</a:t>
            </a:r>
          </a:p>
          <a:p>
            <a:r>
              <a:rPr lang="en-US" altLang="en-US" sz="2400" dirty="0"/>
              <a:t>I/O subsystem responsible for</a:t>
            </a:r>
          </a:p>
          <a:p>
            <a:pPr lvl="1"/>
            <a:r>
              <a:rPr lang="en-US" altLang="en-US" sz="2400" b="1" dirty="0"/>
              <a:t>Memory management </a:t>
            </a:r>
            <a:r>
              <a:rPr lang="en-US" altLang="en-US" sz="2400" dirty="0"/>
              <a:t>of I/O including buffering (storing data temporarily while it is being transferred), </a:t>
            </a:r>
            <a:r>
              <a:rPr lang="en-US" altLang="en-US" sz="2400" b="1" dirty="0"/>
              <a:t>caching</a:t>
            </a:r>
            <a:r>
              <a:rPr lang="en-US" altLang="en-US" sz="2400" dirty="0"/>
              <a:t> (storing parts of data in faster storage for performance), </a:t>
            </a:r>
            <a:r>
              <a:rPr lang="en-US" altLang="en-US" sz="2400" b="1" dirty="0"/>
              <a:t>spooling</a:t>
            </a:r>
            <a:r>
              <a:rPr lang="en-US" altLang="en-US" sz="2400" dirty="0"/>
              <a:t> (the overlapping of output of one job with input of other jobs)</a:t>
            </a:r>
          </a:p>
          <a:p>
            <a:pPr lvl="1"/>
            <a:r>
              <a:rPr lang="en-US" altLang="en-US" sz="2400" dirty="0"/>
              <a:t>General device-driver interface</a:t>
            </a:r>
          </a:p>
          <a:p>
            <a:pPr lvl="1"/>
            <a:r>
              <a:rPr lang="en-US" altLang="en-US" sz="2400" dirty="0"/>
              <a:t>Drivers for specific hardware devices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a:lnSpc>
                <a:spcPct val="90000"/>
              </a:lnSpc>
            </a:pPr>
            <a:r>
              <a:rPr lang="en-US" altLang="en-US" sz="2800" b="1" kern="1200" dirty="0">
                <a:solidFill>
                  <a:srgbClr val="006699"/>
                </a:solidFill>
                <a:latin typeface="+mj-lt"/>
                <a:cs typeface="+mn-cs"/>
              </a:rPr>
              <a:t>Protection</a:t>
            </a:r>
            <a:r>
              <a:rPr lang="en-US" altLang="en-US" sz="2800" b="1" dirty="0">
                <a:solidFill>
                  <a:srgbClr val="3366FF"/>
                </a:solidFill>
              </a:rPr>
              <a:t> </a:t>
            </a:r>
            <a:r>
              <a:rPr lang="en-US" altLang="en-US" sz="2800" dirty="0"/>
              <a:t>– any mechanism </a:t>
            </a:r>
            <a:r>
              <a:rPr lang="en-US" altLang="en-US" sz="2800" b="1" dirty="0"/>
              <a:t>for controlling access of processes </a:t>
            </a:r>
            <a:r>
              <a:rPr lang="en-US" altLang="en-US" sz="2800" dirty="0"/>
              <a:t>or users to resources defined by the OS</a:t>
            </a:r>
            <a:endParaRPr lang="en-US" altLang="en-US" sz="1050" dirty="0"/>
          </a:p>
          <a:p>
            <a:pPr>
              <a:lnSpc>
                <a:spcPct val="90000"/>
              </a:lnSpc>
            </a:pPr>
            <a:r>
              <a:rPr lang="en-US" altLang="en-US" sz="2800" b="1" kern="1200" dirty="0">
                <a:solidFill>
                  <a:srgbClr val="006699"/>
                </a:solidFill>
                <a:latin typeface="+mj-lt"/>
                <a:cs typeface="+mn-cs"/>
              </a:rPr>
              <a:t>Security</a:t>
            </a:r>
            <a:r>
              <a:rPr lang="en-US" altLang="en-US" sz="2800" b="1" dirty="0">
                <a:solidFill>
                  <a:srgbClr val="3366FF"/>
                </a:solidFill>
              </a:rPr>
              <a:t> </a:t>
            </a:r>
            <a:r>
              <a:rPr lang="en-US" altLang="en-US" sz="2800" dirty="0"/>
              <a:t>– defense of the system against internal and external attacks</a:t>
            </a:r>
          </a:p>
          <a:p>
            <a:pPr lvl="1">
              <a:lnSpc>
                <a:spcPct val="90000"/>
              </a:lnSpc>
            </a:pPr>
            <a:r>
              <a:rPr lang="en-US" altLang="en-US" sz="2800" dirty="0"/>
              <a:t>Huge range, including denial-of-service, worms, viruses, identity theft, theft of service</a:t>
            </a:r>
            <a:endParaRPr lang="en-US" altLang="en-US" sz="10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a:lnSpc>
                <a:spcPct val="90000"/>
              </a:lnSpc>
            </a:pPr>
            <a:r>
              <a:rPr lang="en-US" altLang="en-US" sz="2400" dirty="0"/>
              <a:t>Systems generally first distinguish among users, to determine who can do what</a:t>
            </a:r>
          </a:p>
          <a:p>
            <a:pPr lvl="1">
              <a:lnSpc>
                <a:spcPct val="90000"/>
              </a:lnSpc>
            </a:pPr>
            <a:r>
              <a:rPr lang="en-US" altLang="en-US" sz="2400" b="1" dirty="0"/>
              <a:t>User identities </a:t>
            </a:r>
            <a:r>
              <a:rPr lang="en-US" altLang="en-US" sz="2400" dirty="0"/>
              <a:t>(</a:t>
            </a:r>
            <a:r>
              <a:rPr lang="en-US" altLang="en-US" sz="2400" b="1" kern="1200" dirty="0">
                <a:solidFill>
                  <a:srgbClr val="006699"/>
                </a:solidFill>
                <a:latin typeface="+mj-lt"/>
                <a:cs typeface="+mn-cs"/>
              </a:rPr>
              <a:t>user</a:t>
            </a:r>
            <a:r>
              <a:rPr lang="en-US" altLang="en-US" sz="2400" b="1" dirty="0">
                <a:solidFill>
                  <a:srgbClr val="3366FF"/>
                </a:solidFill>
              </a:rPr>
              <a:t> </a:t>
            </a:r>
            <a:r>
              <a:rPr lang="en-US" altLang="en-US" sz="2400" b="1" kern="1200" dirty="0">
                <a:solidFill>
                  <a:srgbClr val="006699"/>
                </a:solidFill>
                <a:latin typeface="+mj-lt"/>
                <a:cs typeface="+mn-cs"/>
              </a:rPr>
              <a:t>IDs</a:t>
            </a:r>
            <a:r>
              <a:rPr lang="en-US" altLang="en-US" sz="2400" dirty="0"/>
              <a:t>, security IDs) include name and associated number, one per user</a:t>
            </a:r>
          </a:p>
          <a:p>
            <a:pPr lvl="1">
              <a:lnSpc>
                <a:spcPct val="90000"/>
              </a:lnSpc>
            </a:pPr>
            <a:r>
              <a:rPr lang="en-US" altLang="en-US" sz="2400" b="1" dirty="0"/>
              <a:t>User ID then associated with all files,</a:t>
            </a:r>
            <a:r>
              <a:rPr lang="en-US" altLang="en-US" sz="2400" dirty="0"/>
              <a:t> processes of that user to determine access control</a:t>
            </a:r>
          </a:p>
          <a:p>
            <a:pPr lvl="1">
              <a:lnSpc>
                <a:spcPct val="90000"/>
              </a:lnSpc>
            </a:pPr>
            <a:r>
              <a:rPr lang="en-US" altLang="en-US" sz="2400" b="1" dirty="0"/>
              <a:t>Group identifier </a:t>
            </a:r>
            <a:r>
              <a:rPr lang="en-US" altLang="en-US" sz="2400" dirty="0"/>
              <a:t>(</a:t>
            </a:r>
            <a:r>
              <a:rPr lang="en-US" altLang="en-US" sz="2400" b="1" kern="1200" dirty="0">
                <a:solidFill>
                  <a:srgbClr val="006699"/>
                </a:solidFill>
                <a:latin typeface="+mj-lt"/>
                <a:cs typeface="+mn-cs"/>
              </a:rPr>
              <a:t>group</a:t>
            </a:r>
            <a:r>
              <a:rPr lang="en-US" altLang="en-US" sz="2400" b="1" dirty="0">
                <a:solidFill>
                  <a:srgbClr val="3366FF"/>
                </a:solidFill>
              </a:rPr>
              <a:t> </a:t>
            </a:r>
            <a:r>
              <a:rPr lang="en-US" altLang="en-US" sz="2400" b="1" kern="1200" dirty="0">
                <a:solidFill>
                  <a:srgbClr val="006699"/>
                </a:solidFill>
                <a:latin typeface="+mj-lt"/>
                <a:cs typeface="+mn-cs"/>
              </a:rPr>
              <a:t>ID</a:t>
            </a:r>
            <a:r>
              <a:rPr lang="en-US" altLang="en-US" sz="2400" dirty="0"/>
              <a:t>) allows set of users to be defined and controls managed, then also associated with each process, file</a:t>
            </a:r>
          </a:p>
          <a:p>
            <a:pPr lvl="1">
              <a:lnSpc>
                <a:spcPct val="90000"/>
              </a:lnSpc>
            </a:pPr>
            <a:r>
              <a:rPr lang="en-US" altLang="en-US" sz="2400" b="1" kern="1200" dirty="0">
                <a:solidFill>
                  <a:srgbClr val="006699"/>
                </a:solidFill>
                <a:latin typeface="+mj-lt"/>
                <a:cs typeface="+mn-cs"/>
              </a:rPr>
              <a:t>Privilege</a:t>
            </a:r>
            <a:r>
              <a:rPr lang="en-US" altLang="en-US" sz="2400" b="1" dirty="0">
                <a:solidFill>
                  <a:srgbClr val="3366FF"/>
                </a:solidFill>
              </a:rPr>
              <a:t> </a:t>
            </a:r>
            <a:r>
              <a:rPr lang="en-US" altLang="en-US" sz="2400" b="1" kern="1200" dirty="0">
                <a:solidFill>
                  <a:srgbClr val="006699"/>
                </a:solidFill>
                <a:latin typeface="+mj-lt"/>
                <a:cs typeface="+mn-cs"/>
              </a:rPr>
              <a:t>escalation</a:t>
            </a:r>
            <a:r>
              <a:rPr lang="en-US" altLang="en-US" sz="2400" b="1" dirty="0">
                <a:solidFill>
                  <a:srgbClr val="3366FF"/>
                </a:solidFill>
              </a:rPr>
              <a:t> </a:t>
            </a:r>
            <a:r>
              <a:rPr lang="en-US" altLang="en-US" sz="2400" dirty="0"/>
              <a:t>allows user to change to effective ID with more rights</a:t>
            </a: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r>
              <a:rPr lang="en-US" altLang="en-US" sz="2000" dirty="0"/>
              <a:t>Allows operating systems to run applications within other OSes</a:t>
            </a:r>
          </a:p>
          <a:p>
            <a:pPr lvl="1"/>
            <a:r>
              <a:rPr lang="en-US" altLang="en-US" sz="2000" dirty="0"/>
              <a:t>Vast and growing industry</a:t>
            </a:r>
            <a:endParaRPr lang="en-US" altLang="en-US" sz="900" dirty="0"/>
          </a:p>
          <a:p>
            <a:r>
              <a:rPr lang="en-US" altLang="en-US" sz="2000" b="1" kern="1200" dirty="0">
                <a:solidFill>
                  <a:srgbClr val="006699"/>
                </a:solidFill>
                <a:latin typeface="+mj-lt"/>
                <a:cs typeface="+mn-cs"/>
              </a:rPr>
              <a:t>Emulation</a:t>
            </a:r>
            <a:r>
              <a:rPr lang="en-US" altLang="en-US" sz="2000" dirty="0"/>
              <a:t> used </a:t>
            </a:r>
            <a:r>
              <a:rPr lang="en-US" altLang="en-US" sz="2000" b="1" dirty="0"/>
              <a:t>when source CPU type different from target type </a:t>
            </a:r>
            <a:r>
              <a:rPr lang="en-US" altLang="en-US" sz="2000" dirty="0"/>
              <a:t>(i.e. PowerPC to Intel x86)</a:t>
            </a:r>
          </a:p>
          <a:p>
            <a:pPr lvl="1"/>
            <a:r>
              <a:rPr lang="en-US" altLang="en-US" sz="2000" dirty="0"/>
              <a:t>Generally slowest method</a:t>
            </a:r>
          </a:p>
          <a:p>
            <a:pPr lvl="1"/>
            <a:r>
              <a:rPr lang="en-US" altLang="en-US" sz="2000" dirty="0"/>
              <a:t>When computer language not compiled to native code – </a:t>
            </a:r>
            <a:r>
              <a:rPr lang="en-US" altLang="en-US" sz="2000" b="1" kern="1200" dirty="0">
                <a:solidFill>
                  <a:srgbClr val="006699"/>
                </a:solidFill>
                <a:latin typeface="+mj-lt"/>
                <a:cs typeface="+mn-cs"/>
              </a:rPr>
              <a:t>Interpretation</a:t>
            </a:r>
          </a:p>
          <a:p>
            <a:r>
              <a:rPr lang="en-US" altLang="en-US" sz="2000" b="1" kern="1200" dirty="0">
                <a:solidFill>
                  <a:srgbClr val="006699"/>
                </a:solidFill>
                <a:latin typeface="+mj-lt"/>
                <a:cs typeface="+mn-cs"/>
              </a:rPr>
              <a:t>Virtualization</a:t>
            </a:r>
            <a:r>
              <a:rPr lang="en-US" altLang="en-US" sz="2000" dirty="0"/>
              <a:t> – </a:t>
            </a:r>
            <a:r>
              <a:rPr lang="en-US" altLang="en-US" sz="2000" b="1" dirty="0"/>
              <a:t>OS natively compiled for CPU</a:t>
            </a:r>
            <a:r>
              <a:rPr lang="en-US" altLang="en-US" sz="2000" dirty="0"/>
              <a:t>, running </a:t>
            </a:r>
            <a:r>
              <a:rPr lang="en-US" altLang="en-US" sz="2000" b="1" kern="1200" dirty="0">
                <a:solidFill>
                  <a:srgbClr val="006699"/>
                </a:solidFill>
                <a:latin typeface="+mj-lt"/>
                <a:cs typeface="+mn-cs"/>
              </a:rPr>
              <a:t>guest</a:t>
            </a:r>
            <a:r>
              <a:rPr lang="en-US" altLang="en-US" sz="2000" dirty="0"/>
              <a:t> OSes  also natively compiled </a:t>
            </a:r>
          </a:p>
          <a:p>
            <a:pPr lvl="1"/>
            <a:r>
              <a:rPr lang="en-US" altLang="en-US" sz="2000" dirty="0"/>
              <a:t>Consider VMware running WinXP guests, each running applications, all on native WinXP </a:t>
            </a:r>
            <a:r>
              <a:rPr lang="en-US" altLang="en-US" sz="2000" b="1" kern="1200" dirty="0">
                <a:solidFill>
                  <a:srgbClr val="006699"/>
                </a:solidFill>
                <a:latin typeface="+mj-lt"/>
                <a:cs typeface="+mn-cs"/>
              </a:rPr>
              <a:t>host</a:t>
            </a:r>
            <a:r>
              <a:rPr lang="en-US" altLang="en-US" sz="2000" dirty="0"/>
              <a:t> OS</a:t>
            </a:r>
          </a:p>
          <a:p>
            <a:pPr lvl="1"/>
            <a:r>
              <a:rPr lang="en-US" altLang="en-US" sz="2000" b="1" kern="1200" dirty="0">
                <a:solidFill>
                  <a:srgbClr val="006699"/>
                </a:solidFill>
                <a:latin typeface="+mj-lt"/>
                <a:cs typeface="+mn-cs"/>
              </a:rPr>
              <a:t>VMM</a:t>
            </a:r>
            <a:r>
              <a:rPr lang="en-US" altLang="en-US" sz="2000" dirty="0"/>
              <a:t> (virtual machine Manager) provides virtualization services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r>
              <a:rPr lang="en-US" altLang="en-US" sz="2000" b="1" dirty="0"/>
              <a:t>Use cases involve laptops and desktops running multiple OSes </a:t>
            </a:r>
            <a:r>
              <a:rPr lang="en-US" altLang="en-US" sz="2000" dirty="0"/>
              <a:t>for exploration or compatibility</a:t>
            </a:r>
          </a:p>
          <a:p>
            <a:pPr lvl="1"/>
            <a:r>
              <a:rPr lang="en-US" altLang="en-US" sz="2000" b="1" dirty="0"/>
              <a:t>Apple</a:t>
            </a:r>
            <a:r>
              <a:rPr lang="en-US" altLang="en-US" sz="2000" dirty="0"/>
              <a:t> laptop running Mac OS X host, </a:t>
            </a:r>
            <a:r>
              <a:rPr lang="en-US" altLang="en-US" sz="2000" b="1" dirty="0"/>
              <a:t>Windows</a:t>
            </a:r>
            <a:r>
              <a:rPr lang="en-US" altLang="en-US" sz="2000" dirty="0"/>
              <a:t> as a </a:t>
            </a:r>
            <a:r>
              <a:rPr lang="en-US" altLang="en-US" sz="2000" b="1" dirty="0"/>
              <a:t>guest</a:t>
            </a:r>
          </a:p>
          <a:p>
            <a:pPr lvl="1"/>
            <a:r>
              <a:rPr lang="en-US" altLang="en-US" sz="2000" b="1" dirty="0"/>
              <a:t>Developing apps for multiple OSe</a:t>
            </a:r>
            <a:r>
              <a:rPr lang="en-US" altLang="en-US" sz="2000" dirty="0"/>
              <a:t>s without having multiple systems</a:t>
            </a:r>
          </a:p>
          <a:p>
            <a:pPr lvl="1"/>
            <a:r>
              <a:rPr lang="en-US" altLang="en-US" sz="2000" b="1" dirty="0"/>
              <a:t>Quality assurance </a:t>
            </a:r>
            <a:r>
              <a:rPr lang="en-US" altLang="en-US" sz="2000" dirty="0"/>
              <a:t>testing applications without having multiple systems</a:t>
            </a:r>
          </a:p>
          <a:p>
            <a:pPr lvl="1"/>
            <a:r>
              <a:rPr lang="en-US" altLang="en-US" sz="2000" b="1" dirty="0"/>
              <a:t>Executing and managing compute environments </a:t>
            </a:r>
            <a:r>
              <a:rPr lang="en-US" altLang="en-US" sz="2000" dirty="0"/>
              <a:t>within data centers</a:t>
            </a:r>
          </a:p>
          <a:p>
            <a:r>
              <a:rPr lang="en-US" altLang="en-US" sz="2000" b="1" dirty="0"/>
              <a:t>VMM can run natively</a:t>
            </a:r>
            <a:r>
              <a:rPr lang="en-US" altLang="en-US" sz="2000" dirty="0"/>
              <a:t>, in which case they are also the host</a:t>
            </a:r>
          </a:p>
          <a:p>
            <a:pPr lvl="1"/>
            <a:r>
              <a:rPr lang="en-US" altLang="en-US" sz="2000" dirty="0"/>
              <a:t>There is no general-purpose host then (VMware ESX and Citrix </a:t>
            </a:r>
            <a:r>
              <a:rPr lang="en-US" altLang="en-US" sz="2000" dirty="0" err="1"/>
              <a:t>XenServer</a:t>
            </a:r>
            <a:r>
              <a:rPr lang="en-US" altLang="en-US" sz="2000" dirty="0"/>
              <a:t>)</a:t>
            </a:r>
          </a:p>
          <a:p>
            <a:pPr lvl="2"/>
            <a:endParaRPr lang="en-US" alt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r>
              <a:rPr lang="en-US" altLang="en-US" sz="2400" b="1" dirty="0"/>
              <a:t>Distributed computing</a:t>
            </a:r>
          </a:p>
          <a:p>
            <a:pPr lvl="1"/>
            <a:r>
              <a:rPr lang="en-US" altLang="en-US" sz="2400" dirty="0"/>
              <a:t>Collection of separate, possibly heterogeneous, systems networked together</a:t>
            </a:r>
          </a:p>
          <a:p>
            <a:pPr lvl="2"/>
            <a:r>
              <a:rPr lang="en-US" altLang="en-US" sz="2400" b="1" kern="1200" dirty="0">
                <a:solidFill>
                  <a:srgbClr val="006699"/>
                </a:solidFill>
                <a:latin typeface="+mj-lt"/>
                <a:cs typeface="+mn-cs"/>
              </a:rPr>
              <a:t>Network</a:t>
            </a:r>
            <a:r>
              <a:rPr lang="en-US" altLang="en-US" sz="2400" dirty="0"/>
              <a:t> is a communications path, </a:t>
            </a:r>
            <a:r>
              <a:rPr lang="en-US" altLang="en-US" sz="2400" b="1" kern="1200" dirty="0">
                <a:solidFill>
                  <a:srgbClr val="006699"/>
                </a:solidFill>
                <a:latin typeface="+mj-lt"/>
                <a:cs typeface="+mn-cs"/>
              </a:rPr>
              <a:t>TCP</a:t>
            </a:r>
            <a:r>
              <a:rPr lang="en-US" altLang="en-US" sz="2400" b="1" dirty="0">
                <a:solidFill>
                  <a:srgbClr val="3366FF"/>
                </a:solidFill>
              </a:rPr>
              <a:t>/</a:t>
            </a:r>
            <a:r>
              <a:rPr lang="en-US" altLang="en-US" sz="2400" b="1" kern="1200" dirty="0">
                <a:solidFill>
                  <a:srgbClr val="006699"/>
                </a:solidFill>
                <a:latin typeface="+mj-lt"/>
                <a:cs typeface="+mn-cs"/>
              </a:rPr>
              <a:t>IP</a:t>
            </a:r>
            <a:r>
              <a:rPr lang="en-US" altLang="en-US" sz="2400" b="1" dirty="0">
                <a:solidFill>
                  <a:srgbClr val="3366FF"/>
                </a:solidFill>
              </a:rPr>
              <a:t> </a:t>
            </a:r>
            <a:r>
              <a:rPr lang="en-US" altLang="en-US" sz="2400" dirty="0"/>
              <a:t>most common</a:t>
            </a:r>
          </a:p>
          <a:p>
            <a:pPr lvl="1"/>
            <a:r>
              <a:rPr lang="en-US" altLang="en-US" sz="2400" b="1" kern="1200" dirty="0">
                <a:solidFill>
                  <a:srgbClr val="006699"/>
                </a:solidFill>
                <a:latin typeface="+mj-lt"/>
                <a:cs typeface="+mn-cs"/>
              </a:rPr>
              <a:t>Network</a:t>
            </a:r>
            <a:r>
              <a:rPr lang="en-US" altLang="en-US" sz="2400" b="1" dirty="0">
                <a:solidFill>
                  <a:srgbClr val="3366FF"/>
                </a:solidFill>
              </a:rPr>
              <a:t> </a:t>
            </a:r>
            <a:r>
              <a:rPr lang="en-US" altLang="en-US" sz="2400" b="1" kern="1200" dirty="0">
                <a:solidFill>
                  <a:srgbClr val="006699"/>
                </a:solidFill>
                <a:latin typeface="+mj-lt"/>
                <a:cs typeface="+mn-cs"/>
              </a:rPr>
              <a:t>Operating</a:t>
            </a:r>
            <a:r>
              <a:rPr lang="en-US" altLang="en-US" sz="2400" b="1" dirty="0">
                <a:solidFill>
                  <a:srgbClr val="3366FF"/>
                </a:solidFill>
              </a:rPr>
              <a:t>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dirty="0"/>
              <a:t>provides features between systems across the network</a:t>
            </a:r>
          </a:p>
          <a:p>
            <a:pPr lvl="2"/>
            <a:r>
              <a:rPr lang="en-US" altLang="en-US" sz="2400" dirty="0"/>
              <a:t>Communication scheme allows systems to exchange messages</a:t>
            </a:r>
          </a:p>
          <a:p>
            <a:pPr lvl="2"/>
            <a:r>
              <a:rPr lang="en-US" altLang="en-US" sz="2400" b="1" dirty="0"/>
              <a:t>Illusion of a single system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algn="l">
              <a:buFont typeface="Arial" panose="020B0604020202020204" pitchFamily="34" charset="0"/>
              <a:buChar char="•"/>
            </a:pPr>
            <a:r>
              <a:rPr lang="en-US" sz="2800" b="1" i="0" dirty="0">
                <a:solidFill>
                  <a:srgbClr val="1F1F1F"/>
                </a:solidFill>
                <a:effectLst/>
                <a:latin typeface="Google Sans"/>
              </a:rPr>
              <a:t>Windows Server:</a:t>
            </a:r>
            <a:r>
              <a:rPr lang="en-US" sz="2800" b="0" i="0" dirty="0">
                <a:solidFill>
                  <a:srgbClr val="1F1F1F"/>
                </a:solidFill>
                <a:effectLst/>
                <a:latin typeface="Google Sans"/>
              </a:rPr>
              <a:t> A popular network operating system that allows </a:t>
            </a:r>
            <a:r>
              <a:rPr lang="en-US" sz="2800" b="1" i="0" dirty="0">
                <a:solidFill>
                  <a:srgbClr val="1F1F1F"/>
                </a:solidFill>
                <a:effectLst/>
                <a:latin typeface="Google Sans"/>
              </a:rPr>
              <a:t>centralized management of network </a:t>
            </a:r>
            <a:r>
              <a:rPr lang="en-US" sz="2800" b="0" i="0" dirty="0">
                <a:solidFill>
                  <a:srgbClr val="1F1F1F"/>
                </a:solidFill>
                <a:effectLst/>
                <a:latin typeface="Google Sans"/>
              </a:rPr>
              <a:t>resources like files, printers, and users. Computers on the network operate independently but can connect to the Windows server to access resources.</a:t>
            </a:r>
          </a:p>
          <a:p>
            <a:pPr algn="l">
              <a:buFont typeface="Arial" panose="020B0604020202020204" pitchFamily="34" charset="0"/>
              <a:buChar char="•"/>
            </a:pPr>
            <a:r>
              <a:rPr lang="en-US" sz="2800" b="1" i="0" dirty="0">
                <a:solidFill>
                  <a:srgbClr val="1F1F1F"/>
                </a:solidFill>
                <a:effectLst/>
                <a:latin typeface="Google Sans"/>
              </a:rPr>
              <a:t>Android OS:</a:t>
            </a:r>
            <a:r>
              <a:rPr lang="en-US" sz="2800" b="0" i="0" dirty="0">
                <a:solidFill>
                  <a:srgbClr val="1F1F1F"/>
                </a:solidFill>
                <a:effectLst/>
                <a:latin typeface="Google Sans"/>
              </a:rPr>
              <a:t> A distributed operating system that runs on smartphones and tablets. </a:t>
            </a:r>
            <a:r>
              <a:rPr lang="en-US" sz="2800" dirty="0">
                <a:solidFill>
                  <a:srgbClr val="1F1F1F"/>
                </a:solidFill>
                <a:latin typeface="Google Sans"/>
              </a:rPr>
              <a:t>It </a:t>
            </a:r>
            <a:r>
              <a:rPr lang="en-US" sz="2800" b="0" i="0" dirty="0">
                <a:solidFill>
                  <a:srgbClr val="1F1F1F"/>
                </a:solidFill>
                <a:effectLst/>
                <a:latin typeface="Google Sans"/>
              </a:rPr>
              <a:t>communicates with other components of the operating system on other networked devices like smartwatches and smart speakers. This communication creates the illusion of a </a:t>
            </a:r>
            <a:r>
              <a:rPr lang="en-US" sz="2800" b="1" i="0" dirty="0">
                <a:solidFill>
                  <a:srgbClr val="1F1F1F"/>
                </a:solidFill>
                <a:effectLst/>
                <a:latin typeface="Google Sans"/>
              </a:rPr>
              <a:t>single operating system for the end user</a:t>
            </a:r>
            <a:r>
              <a:rPr lang="en-US" sz="2800" b="0" i="0" dirty="0">
                <a:solidFill>
                  <a:srgbClr val="1F1F1F"/>
                </a:solidFill>
                <a:effectLst/>
                <a:latin typeface="Google Sans"/>
              </a:rPr>
              <a:t>, while in reality, various tasks are distributed across different devices.</a:t>
            </a:r>
          </a:p>
          <a:p>
            <a:endParaRPr lang="en-US" altLang="en-US" sz="2800" b="1" dirty="0"/>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r>
              <a:rPr lang="en-US" altLang="en-US" sz="2400" dirty="0"/>
              <a:t>A program that acts as an </a:t>
            </a:r>
            <a:r>
              <a:rPr lang="en-US" altLang="en-US" sz="2400" b="1" dirty="0"/>
              <a:t>intermediary</a:t>
            </a:r>
            <a:r>
              <a:rPr lang="en-US" altLang="en-US" sz="2400" dirty="0"/>
              <a:t> between a user of a computer and the computer hardware</a:t>
            </a:r>
          </a:p>
          <a:p>
            <a:r>
              <a:rPr lang="en-US" altLang="en-US" sz="2400" dirty="0"/>
              <a:t>Operating system </a:t>
            </a:r>
            <a:r>
              <a:rPr lang="en-US" altLang="en-US" sz="2400" b="1" dirty="0"/>
              <a:t>goals</a:t>
            </a:r>
            <a:r>
              <a:rPr lang="en-US" altLang="en-US" sz="2400" dirty="0"/>
              <a:t>:</a:t>
            </a:r>
          </a:p>
          <a:p>
            <a:pPr lvl="1"/>
            <a:r>
              <a:rPr lang="en-US" altLang="en-US" sz="2400" b="1" dirty="0"/>
              <a:t>Execute user programs</a:t>
            </a:r>
            <a:r>
              <a:rPr lang="en-US" altLang="en-US" sz="2400" dirty="0"/>
              <a:t> and make solving user problems easier</a:t>
            </a:r>
          </a:p>
          <a:p>
            <a:pPr lvl="1"/>
            <a:r>
              <a:rPr lang="en-US" altLang="en-US" sz="2400" dirty="0"/>
              <a:t>Make the computer system </a:t>
            </a:r>
            <a:r>
              <a:rPr lang="en-US" altLang="en-US" sz="2400" b="1" dirty="0"/>
              <a:t>convenient to use</a:t>
            </a:r>
          </a:p>
          <a:p>
            <a:pPr lvl="1"/>
            <a:r>
              <a:rPr lang="en-US" altLang="en-US" sz="2400" dirty="0"/>
              <a:t>Use the computer </a:t>
            </a:r>
            <a:r>
              <a:rPr lang="en-US" altLang="en-US" sz="2400" b="1" dirty="0"/>
              <a:t>hardware </a:t>
            </a:r>
            <a:r>
              <a:rPr lang="en-US" altLang="en-US" sz="2400" dirty="0"/>
              <a:t>in an </a:t>
            </a:r>
            <a:r>
              <a:rPr lang="en-US" altLang="en-US" sz="2400" b="1" dirty="0"/>
              <a:t>efficient</a:t>
            </a:r>
            <a:r>
              <a:rPr lang="en-US" altLang="en-US" sz="2400" dirty="0"/>
              <a:t> manner (Resource Utilization)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r>
              <a:rPr lang="en-US" altLang="en-US" sz="2000" dirty="0"/>
              <a:t>Most systems use a single general-purpose processor</a:t>
            </a:r>
          </a:p>
          <a:p>
            <a:pPr lvl="1"/>
            <a:r>
              <a:rPr lang="en-US" altLang="en-US" sz="2000" dirty="0"/>
              <a:t>Most systems have special-purpose processors as well</a:t>
            </a:r>
            <a:endParaRPr lang="en-US" altLang="en-US" sz="900" dirty="0"/>
          </a:p>
          <a:p>
            <a:r>
              <a:rPr lang="en-US" altLang="en-US" sz="2000" b="1" kern="1200" dirty="0">
                <a:solidFill>
                  <a:srgbClr val="006699"/>
                </a:solidFill>
                <a:latin typeface="+mj-lt"/>
                <a:cs typeface="+mn-cs"/>
              </a:rPr>
              <a:t>Multiprocessor's</a:t>
            </a:r>
            <a:r>
              <a:rPr lang="en-US" altLang="en-US" sz="2000" dirty="0">
                <a:solidFill>
                  <a:srgbClr val="3366FF"/>
                </a:solidFill>
              </a:rPr>
              <a:t> </a:t>
            </a:r>
            <a:r>
              <a:rPr lang="en-US" altLang="en-US" sz="2000" dirty="0"/>
              <a:t>systems growing in use and importance</a:t>
            </a:r>
          </a:p>
          <a:p>
            <a:pPr lvl="1"/>
            <a:r>
              <a:rPr lang="en-US" altLang="en-US" sz="2000" dirty="0"/>
              <a:t>Also known as </a:t>
            </a:r>
            <a:r>
              <a:rPr lang="en-US" altLang="en-US" sz="2000" b="1" kern="1200" dirty="0">
                <a:solidFill>
                  <a:srgbClr val="006699"/>
                </a:solidFill>
                <a:latin typeface="+mj-lt"/>
                <a:cs typeface="+mn-cs"/>
              </a:rPr>
              <a:t>parallel</a:t>
            </a:r>
            <a:r>
              <a:rPr lang="en-US" altLang="en-US" sz="2000" b="1" dirty="0">
                <a:solidFill>
                  <a:srgbClr val="3366FF"/>
                </a:solidFill>
              </a:rPr>
              <a:t> </a:t>
            </a:r>
            <a:r>
              <a:rPr lang="en-US" altLang="en-US" sz="2000" b="1" kern="1200" dirty="0">
                <a:solidFill>
                  <a:srgbClr val="006699"/>
                </a:solidFill>
                <a:latin typeface="+mj-lt"/>
                <a:cs typeface="+mn-cs"/>
              </a:rPr>
              <a:t>systems</a:t>
            </a:r>
            <a:r>
              <a:rPr lang="en-US" altLang="en-US" sz="2000" dirty="0"/>
              <a:t>, </a:t>
            </a:r>
            <a:r>
              <a:rPr lang="en-US" altLang="en-US" sz="2000" b="1" kern="1200" dirty="0">
                <a:solidFill>
                  <a:srgbClr val="006699"/>
                </a:solidFill>
                <a:latin typeface="+mj-lt"/>
                <a:cs typeface="+mn-cs"/>
              </a:rPr>
              <a:t>tightly-coupled</a:t>
            </a:r>
            <a:r>
              <a:rPr lang="en-US" altLang="en-US" sz="2000" b="1" dirty="0">
                <a:solidFill>
                  <a:srgbClr val="3366FF"/>
                </a:solidFill>
              </a:rPr>
              <a:t> </a:t>
            </a:r>
            <a:r>
              <a:rPr lang="en-US" altLang="en-US" sz="2000" b="1" kern="1200" dirty="0">
                <a:solidFill>
                  <a:srgbClr val="006699"/>
                </a:solidFill>
                <a:latin typeface="+mj-lt"/>
                <a:cs typeface="+mn-cs"/>
              </a:rPr>
              <a:t>systems</a:t>
            </a:r>
          </a:p>
          <a:p>
            <a:pPr lvl="1"/>
            <a:r>
              <a:rPr lang="en-US" altLang="en-US" sz="2000" dirty="0"/>
              <a:t>Advantages include:</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Increased throughput</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Economy</a:t>
            </a:r>
            <a:r>
              <a:rPr lang="en-US" altLang="en-US" sz="2000" b="1" dirty="0">
                <a:solidFill>
                  <a:srgbClr val="3366FF"/>
                </a:solidFill>
              </a:rPr>
              <a:t> </a:t>
            </a:r>
            <a:r>
              <a:rPr lang="en-US" altLang="en-US" sz="2000" b="1" kern="1200" dirty="0">
                <a:solidFill>
                  <a:srgbClr val="006699"/>
                </a:solidFill>
                <a:latin typeface="+mj-lt"/>
                <a:cs typeface="+mn-cs"/>
              </a:rPr>
              <a:t>of</a:t>
            </a:r>
            <a:r>
              <a:rPr lang="en-US" altLang="en-US" sz="2000" b="1" dirty="0">
                <a:solidFill>
                  <a:srgbClr val="3366FF"/>
                </a:solidFill>
              </a:rPr>
              <a:t> </a:t>
            </a:r>
            <a:r>
              <a:rPr lang="en-US" altLang="en-US" sz="2000" b="1" kern="1200" dirty="0">
                <a:solidFill>
                  <a:srgbClr val="006699"/>
                </a:solidFill>
                <a:latin typeface="+mj-lt"/>
                <a:cs typeface="+mn-cs"/>
              </a:rPr>
              <a:t>scale</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Increased</a:t>
            </a:r>
            <a:r>
              <a:rPr lang="en-US" altLang="en-US" sz="2000" b="1" dirty="0">
                <a:solidFill>
                  <a:srgbClr val="3366FF"/>
                </a:solidFill>
              </a:rPr>
              <a:t> </a:t>
            </a:r>
            <a:r>
              <a:rPr lang="en-US" altLang="en-US" sz="2000" b="1" kern="1200" dirty="0">
                <a:solidFill>
                  <a:srgbClr val="006699"/>
                </a:solidFill>
                <a:latin typeface="+mj-lt"/>
                <a:cs typeface="+mn-cs"/>
              </a:rPr>
              <a:t>reliability</a:t>
            </a:r>
            <a:r>
              <a:rPr lang="en-US" altLang="en-US" sz="2000" b="1" dirty="0">
                <a:solidFill>
                  <a:srgbClr val="3366FF"/>
                </a:solidFill>
              </a:rPr>
              <a:t> </a:t>
            </a:r>
            <a:r>
              <a:rPr lang="en-US" altLang="en-US" sz="2000" dirty="0"/>
              <a:t>– graceful degradation or </a:t>
            </a:r>
            <a:r>
              <a:rPr lang="en-US" altLang="en-US" sz="2000" b="1" dirty="0"/>
              <a:t>fault tolerance</a:t>
            </a:r>
          </a:p>
          <a:p>
            <a:pPr lvl="1"/>
            <a:r>
              <a:rPr lang="en-US" altLang="en-US" sz="2000" dirty="0"/>
              <a:t>Two types:</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Asymmetric</a:t>
            </a:r>
            <a:r>
              <a:rPr lang="en-US" altLang="en-US" sz="2000" b="1" dirty="0">
                <a:solidFill>
                  <a:srgbClr val="3366FF"/>
                </a:solidFill>
              </a:rPr>
              <a:t> </a:t>
            </a:r>
            <a:r>
              <a:rPr lang="en-US" altLang="en-US" sz="2000" b="1" kern="1200" dirty="0">
                <a:solidFill>
                  <a:srgbClr val="006699"/>
                </a:solidFill>
                <a:latin typeface="+mj-lt"/>
                <a:cs typeface="+mn-cs"/>
              </a:rPr>
              <a:t>Multiprocessing</a:t>
            </a:r>
            <a:r>
              <a:rPr lang="en-US" altLang="en-US" sz="2000" b="1" dirty="0">
                <a:solidFill>
                  <a:srgbClr val="3366FF"/>
                </a:solidFill>
              </a:rPr>
              <a:t> (AMP)</a:t>
            </a:r>
            <a:r>
              <a:rPr lang="en-US" altLang="en-US" sz="2000" dirty="0"/>
              <a:t>– each processor is assigned a specie task.</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Symmetric</a:t>
            </a:r>
            <a:r>
              <a:rPr lang="en-US" altLang="en-US" sz="2000" b="1" dirty="0">
                <a:solidFill>
                  <a:srgbClr val="3366FF"/>
                </a:solidFill>
              </a:rPr>
              <a:t> </a:t>
            </a:r>
            <a:r>
              <a:rPr lang="en-US" altLang="en-US" sz="2000" b="1" kern="1200" dirty="0">
                <a:solidFill>
                  <a:srgbClr val="006699"/>
                </a:solidFill>
                <a:latin typeface="+mj-lt"/>
                <a:cs typeface="+mn-cs"/>
              </a:rPr>
              <a:t>Multiprocessing </a:t>
            </a:r>
            <a:r>
              <a:rPr lang="en-US" altLang="en-US" sz="2000" b="1" dirty="0">
                <a:solidFill>
                  <a:srgbClr val="3366FF"/>
                </a:solidFill>
              </a:rPr>
              <a:t>(SMP) </a:t>
            </a:r>
            <a:r>
              <a:rPr lang="en-US" altLang="en-US" sz="2000" dirty="0"/>
              <a:t>– each processor performs all tasks</a:t>
            </a:r>
          </a:p>
          <a:p>
            <a:pPr marL="1200150" lvl="2" indent="-342900">
              <a:buFont typeface="Webdings" panose="05030102010509060703" pitchFamily="18" charset="2"/>
              <a:buNone/>
            </a:pPr>
            <a:endParaRPr lang="en-US" altLang="en-US" sz="2000"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r>
              <a:rPr lang="en-US" altLang="en-US" sz="2200" dirty="0"/>
              <a:t>Like multiprocessor systems, but multiple systems working together</a:t>
            </a:r>
          </a:p>
          <a:p>
            <a:pPr lvl="1"/>
            <a:r>
              <a:rPr lang="en-US" altLang="en-US" sz="2200" dirty="0"/>
              <a:t>Usually </a:t>
            </a:r>
            <a:r>
              <a:rPr lang="en-US" altLang="en-US" sz="2200" b="1" dirty="0"/>
              <a:t>sharing storage </a:t>
            </a:r>
            <a:r>
              <a:rPr lang="en-US" altLang="en-US" sz="2200" dirty="0"/>
              <a:t>via a </a:t>
            </a:r>
            <a:r>
              <a:rPr lang="en-US" altLang="en-US" sz="2200" b="1" kern="1200" dirty="0">
                <a:solidFill>
                  <a:srgbClr val="006699"/>
                </a:solidFill>
                <a:latin typeface="+mj-lt"/>
                <a:cs typeface="+mn-cs"/>
              </a:rPr>
              <a:t>storage-area</a:t>
            </a:r>
            <a:r>
              <a:rPr lang="en-US" altLang="en-US" sz="2200" b="1" dirty="0">
                <a:solidFill>
                  <a:srgbClr val="3366FF"/>
                </a:solidFill>
              </a:rPr>
              <a:t> </a:t>
            </a:r>
            <a:r>
              <a:rPr lang="en-US" altLang="en-US" sz="2200" b="1" kern="1200" dirty="0">
                <a:solidFill>
                  <a:srgbClr val="006699"/>
                </a:solidFill>
                <a:latin typeface="+mj-lt"/>
                <a:cs typeface="+mn-cs"/>
              </a:rPr>
              <a:t>network</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SAN</a:t>
            </a:r>
            <a:r>
              <a:rPr lang="en-US" altLang="en-US" sz="2200" dirty="0"/>
              <a:t>)</a:t>
            </a:r>
          </a:p>
          <a:p>
            <a:pPr lvl="1"/>
            <a:r>
              <a:rPr lang="en-US" altLang="en-US" sz="2200" dirty="0"/>
              <a:t>Provides a </a:t>
            </a:r>
            <a:r>
              <a:rPr lang="en-US" altLang="en-US" sz="2200" b="1" kern="1200" dirty="0">
                <a:solidFill>
                  <a:srgbClr val="006699"/>
                </a:solidFill>
                <a:latin typeface="+mj-lt"/>
                <a:cs typeface="+mn-cs"/>
              </a:rPr>
              <a:t>high-availability</a:t>
            </a:r>
            <a:r>
              <a:rPr lang="en-US" altLang="en-US" sz="2200" b="1" dirty="0"/>
              <a:t> </a:t>
            </a:r>
            <a:r>
              <a:rPr lang="en-US" altLang="en-US" sz="2200" dirty="0"/>
              <a:t>service which survives failures</a:t>
            </a:r>
          </a:p>
          <a:p>
            <a:pPr lvl="2"/>
            <a:r>
              <a:rPr lang="en-US" altLang="en-US" sz="2200" b="1" kern="1200" dirty="0">
                <a:solidFill>
                  <a:srgbClr val="006699"/>
                </a:solidFill>
                <a:latin typeface="+mj-lt"/>
                <a:cs typeface="+mn-cs"/>
              </a:rPr>
              <a:t>Asymmetric</a:t>
            </a:r>
            <a:r>
              <a:rPr lang="en-US" altLang="en-US" sz="2200" b="1" dirty="0">
                <a:solidFill>
                  <a:srgbClr val="3366FF"/>
                </a:solidFill>
              </a:rPr>
              <a:t> </a:t>
            </a:r>
            <a:r>
              <a:rPr lang="en-US" altLang="en-US" sz="2200" b="1" kern="1200" dirty="0">
                <a:solidFill>
                  <a:srgbClr val="006699"/>
                </a:solidFill>
                <a:latin typeface="+mj-lt"/>
                <a:cs typeface="+mn-cs"/>
              </a:rPr>
              <a:t>clustering</a:t>
            </a:r>
            <a:r>
              <a:rPr lang="en-US" altLang="en-US" sz="2200" dirty="0">
                <a:solidFill>
                  <a:srgbClr val="3366FF"/>
                </a:solidFill>
              </a:rPr>
              <a:t> </a:t>
            </a:r>
            <a:r>
              <a:rPr lang="en-US" altLang="en-US" sz="2200" dirty="0"/>
              <a:t>has one machine in hot-standby mode</a:t>
            </a:r>
          </a:p>
          <a:p>
            <a:pPr lvl="2"/>
            <a:r>
              <a:rPr lang="en-US" altLang="en-US" sz="2200" b="1" kern="1200" dirty="0">
                <a:solidFill>
                  <a:srgbClr val="006699"/>
                </a:solidFill>
                <a:latin typeface="+mj-lt"/>
                <a:cs typeface="+mn-cs"/>
              </a:rPr>
              <a:t>Symmetric</a:t>
            </a:r>
            <a:r>
              <a:rPr lang="en-US" altLang="en-US" sz="2200" b="1" dirty="0">
                <a:solidFill>
                  <a:srgbClr val="3366FF"/>
                </a:solidFill>
              </a:rPr>
              <a:t> </a:t>
            </a:r>
            <a:r>
              <a:rPr lang="en-US" altLang="en-US" sz="2200" b="1" kern="1200" dirty="0">
                <a:solidFill>
                  <a:srgbClr val="006699"/>
                </a:solidFill>
                <a:latin typeface="+mj-lt"/>
                <a:cs typeface="+mn-cs"/>
              </a:rPr>
              <a:t>clustering</a:t>
            </a:r>
            <a:r>
              <a:rPr lang="en-US" altLang="en-US" sz="2200" dirty="0">
                <a:solidFill>
                  <a:srgbClr val="3366FF"/>
                </a:solidFill>
              </a:rPr>
              <a:t> </a:t>
            </a:r>
            <a:r>
              <a:rPr lang="en-US" altLang="en-US" sz="2200" dirty="0"/>
              <a:t>has multiple nodes running applications, monitoring each other</a:t>
            </a:r>
          </a:p>
          <a:p>
            <a:pPr lvl="1"/>
            <a:r>
              <a:rPr lang="en-US" altLang="en-US" sz="2200" dirty="0"/>
              <a:t>Some clusters are for </a:t>
            </a:r>
            <a:r>
              <a:rPr lang="en-US" altLang="en-US" sz="2200" b="1" kern="1200" dirty="0">
                <a:solidFill>
                  <a:srgbClr val="006699"/>
                </a:solidFill>
                <a:latin typeface="+mj-lt"/>
                <a:cs typeface="+mn-cs"/>
              </a:rPr>
              <a:t>high-performance</a:t>
            </a:r>
            <a:r>
              <a:rPr lang="en-US" altLang="en-US" sz="2200" b="1" dirty="0">
                <a:solidFill>
                  <a:srgbClr val="3366FF"/>
                </a:solidFill>
              </a:rPr>
              <a:t> </a:t>
            </a:r>
            <a:r>
              <a:rPr lang="en-US" altLang="en-US" sz="2200" b="1" kern="1200" dirty="0">
                <a:solidFill>
                  <a:srgbClr val="006699"/>
                </a:solidFill>
                <a:latin typeface="+mj-lt"/>
                <a:cs typeface="+mn-cs"/>
              </a:rPr>
              <a:t>computing</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HPC</a:t>
            </a:r>
            <a:r>
              <a:rPr lang="en-US" altLang="en-US" sz="2200" dirty="0"/>
              <a:t>)</a:t>
            </a:r>
          </a:p>
          <a:p>
            <a:pPr lvl="2"/>
            <a:r>
              <a:rPr lang="en-US" altLang="en-US" sz="2200" dirty="0"/>
              <a:t>Applications must be written to use </a:t>
            </a:r>
            <a:r>
              <a:rPr lang="en-US" altLang="en-US" sz="2200" b="1" kern="1200" dirty="0">
                <a:solidFill>
                  <a:srgbClr val="006699"/>
                </a:solidFill>
                <a:latin typeface="+mj-lt"/>
                <a:cs typeface="+mn-cs"/>
              </a:rPr>
              <a:t>parallelization</a:t>
            </a:r>
          </a:p>
          <a:p>
            <a:pPr lvl="1"/>
            <a:r>
              <a:rPr lang="en-US" altLang="en-US" sz="2200" dirty="0"/>
              <a:t>Some have</a:t>
            </a:r>
            <a:r>
              <a:rPr lang="en-US" altLang="en-US" sz="2200" b="1" dirty="0">
                <a:solidFill>
                  <a:srgbClr val="3366FF"/>
                </a:solidFill>
              </a:rPr>
              <a:t> </a:t>
            </a:r>
            <a:r>
              <a:rPr lang="en-US" altLang="en-US" sz="2200" b="1" kern="1200" dirty="0">
                <a:solidFill>
                  <a:srgbClr val="006699"/>
                </a:solidFill>
                <a:latin typeface="+mj-lt"/>
                <a:cs typeface="+mn-cs"/>
              </a:rPr>
              <a:t>distributed</a:t>
            </a:r>
            <a:r>
              <a:rPr lang="en-US" altLang="en-US" sz="2200" b="1" dirty="0">
                <a:solidFill>
                  <a:srgbClr val="3366FF"/>
                </a:solidFill>
              </a:rPr>
              <a:t> </a:t>
            </a:r>
            <a:r>
              <a:rPr lang="en-US" altLang="en-US" sz="2200" b="1" kern="1200" dirty="0">
                <a:solidFill>
                  <a:srgbClr val="006699"/>
                </a:solidFill>
                <a:latin typeface="+mj-lt"/>
                <a:cs typeface="+mn-cs"/>
              </a:rPr>
              <a:t>lock</a:t>
            </a:r>
            <a:r>
              <a:rPr lang="en-US" altLang="en-US" sz="2200" b="1" dirty="0">
                <a:solidFill>
                  <a:srgbClr val="3366FF"/>
                </a:solidFill>
              </a:rPr>
              <a:t> </a:t>
            </a:r>
            <a:r>
              <a:rPr lang="en-US" altLang="en-US" sz="2200" b="1" kern="1200" dirty="0">
                <a:solidFill>
                  <a:srgbClr val="006699"/>
                </a:solidFill>
                <a:latin typeface="+mj-lt"/>
                <a:cs typeface="+mn-cs"/>
              </a:rPr>
              <a:t>manager</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DLM</a:t>
            </a:r>
            <a:r>
              <a:rPr lang="en-US" altLang="en-US" sz="2200"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sz="2800" dirty="0"/>
              <a:t>Traditional</a:t>
            </a:r>
          </a:p>
          <a:p>
            <a:r>
              <a:rPr lang="en-US" altLang="en-US" sz="2800" dirty="0"/>
              <a:t>Mobile</a:t>
            </a:r>
          </a:p>
          <a:p>
            <a:r>
              <a:rPr lang="en-US" altLang="en-US" sz="2800" dirty="0"/>
              <a:t>Client Server</a:t>
            </a:r>
          </a:p>
          <a:p>
            <a:r>
              <a:rPr lang="en-US" altLang="en-US" sz="2800" dirty="0"/>
              <a:t>Pear-to-Pear</a:t>
            </a:r>
          </a:p>
          <a:p>
            <a:r>
              <a:rPr lang="en-US" altLang="en-US" sz="2800" dirty="0"/>
              <a:t>Cloud computing</a:t>
            </a:r>
          </a:p>
          <a:p>
            <a:r>
              <a:rPr lang="en-US" altLang="en-US" sz="2800" dirty="0"/>
              <a:t>Real-time Embedded</a:t>
            </a:r>
          </a:p>
          <a:p>
            <a:endParaRPr lang="en-US" altLang="en-US" sz="2800" dirty="0"/>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r>
              <a:rPr lang="en-US" altLang="en-US" sz="2400" dirty="0"/>
              <a:t>Handheld smartphones, tablets, etc.</a:t>
            </a:r>
          </a:p>
          <a:p>
            <a:r>
              <a:rPr lang="en-US" altLang="en-US" sz="2400" dirty="0"/>
              <a:t>What is the functional difference between them and a “traditional” laptop?</a:t>
            </a:r>
          </a:p>
          <a:p>
            <a:r>
              <a:rPr lang="en-US" altLang="en-US" sz="2400" dirty="0"/>
              <a:t>Extra feature – more OS features (GPS, gyroscope)</a:t>
            </a:r>
          </a:p>
          <a:p>
            <a:r>
              <a:rPr lang="en-US" altLang="en-US" sz="2400" dirty="0"/>
              <a:t>Allows new types of apps like </a:t>
            </a:r>
            <a:r>
              <a:rPr lang="en-US" altLang="en-US" sz="2400" b="1" i="1" dirty="0"/>
              <a:t>augmented reality</a:t>
            </a:r>
          </a:p>
          <a:p>
            <a:r>
              <a:rPr lang="en-US" altLang="en-US" sz="2400" dirty="0"/>
              <a:t>Use IEEE 802.11 wireless, or cellular data networks for connectivity</a:t>
            </a:r>
          </a:p>
          <a:p>
            <a:r>
              <a:rPr lang="en-US" altLang="en-US" sz="2400" dirty="0"/>
              <a:t>Leaders are </a:t>
            </a:r>
            <a:r>
              <a:rPr lang="en-US" altLang="en-US" sz="2400" b="1" kern="1200" dirty="0">
                <a:solidFill>
                  <a:srgbClr val="006699"/>
                </a:solidFill>
                <a:latin typeface="+mj-lt"/>
                <a:cs typeface="+mn-cs"/>
              </a:rPr>
              <a:t>Apple</a:t>
            </a:r>
            <a:r>
              <a:rPr lang="en-US" altLang="en-US" sz="2400" b="1" dirty="0">
                <a:solidFill>
                  <a:srgbClr val="3366FF"/>
                </a:solidFill>
              </a:rPr>
              <a:t> </a:t>
            </a:r>
            <a:r>
              <a:rPr lang="en-US" altLang="en-US" sz="2400" b="1" kern="1200" dirty="0">
                <a:solidFill>
                  <a:srgbClr val="006699"/>
                </a:solidFill>
                <a:latin typeface="+mj-lt"/>
                <a:cs typeface="+mn-cs"/>
              </a:rPr>
              <a:t>iOS</a:t>
            </a:r>
            <a:r>
              <a:rPr lang="en-US" altLang="en-US" sz="2400" b="1" dirty="0">
                <a:solidFill>
                  <a:srgbClr val="3366FF"/>
                </a:solidFill>
              </a:rPr>
              <a:t> </a:t>
            </a:r>
            <a:r>
              <a:rPr lang="en-US" altLang="en-US" sz="2400" dirty="0"/>
              <a:t>and </a:t>
            </a:r>
            <a:r>
              <a:rPr lang="en-US" altLang="en-US" sz="2400" b="1" kern="1200" dirty="0">
                <a:solidFill>
                  <a:srgbClr val="006699"/>
                </a:solidFill>
                <a:latin typeface="+mj-lt"/>
                <a:cs typeface="+mn-cs"/>
              </a:rPr>
              <a:t>Google</a:t>
            </a:r>
            <a:r>
              <a:rPr lang="en-US" altLang="en-US" sz="2400" b="1" dirty="0">
                <a:solidFill>
                  <a:srgbClr val="3366FF"/>
                </a:solidFill>
              </a:rPr>
              <a:t> </a:t>
            </a:r>
            <a:r>
              <a:rPr lang="en-US" altLang="en-US" sz="2400" b="1" kern="1200" dirty="0">
                <a:solidFill>
                  <a:srgbClr val="006699"/>
                </a:solidFill>
                <a:latin typeface="+mj-lt"/>
                <a:cs typeface="+mn-cs"/>
              </a:rPr>
              <a:t>Android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r>
              <a:rPr lang="en-US" altLang="en-US" sz="2000" b="1" dirty="0"/>
              <a:t>Computer system </a:t>
            </a:r>
            <a:r>
              <a:rPr lang="en-US" altLang="en-US" sz="2000" dirty="0"/>
              <a:t>can be divided into </a:t>
            </a:r>
            <a:r>
              <a:rPr lang="en-US" altLang="en-US" sz="2000" b="1" dirty="0"/>
              <a:t>four components</a:t>
            </a:r>
            <a:r>
              <a:rPr lang="en-US" altLang="en-US" sz="2000" dirty="0"/>
              <a:t>:</a:t>
            </a:r>
          </a:p>
          <a:p>
            <a:pPr lvl="1"/>
            <a:r>
              <a:rPr lang="en-US" altLang="en-US" sz="2000" b="1" dirty="0"/>
              <a:t>Hardware</a:t>
            </a:r>
            <a:r>
              <a:rPr lang="en-US" altLang="en-US" sz="2000" dirty="0"/>
              <a:t> – provides basic computing resources</a:t>
            </a:r>
          </a:p>
          <a:p>
            <a:pPr lvl="2"/>
            <a:r>
              <a:rPr lang="en-US" altLang="en-US" sz="2000" dirty="0"/>
              <a:t>CPU, memory, I/O devices</a:t>
            </a:r>
          </a:p>
          <a:p>
            <a:pPr lvl="1"/>
            <a:r>
              <a:rPr lang="en-US" altLang="en-US" sz="2000" b="1" dirty="0"/>
              <a:t>Operating </a:t>
            </a:r>
            <a:r>
              <a:rPr lang="en-US" altLang="en-US" sz="2000" dirty="0"/>
              <a:t>system</a:t>
            </a:r>
          </a:p>
          <a:p>
            <a:pPr lvl="2"/>
            <a:r>
              <a:rPr lang="en-US" altLang="en-US" sz="2000" dirty="0"/>
              <a:t>Controls and coordinates use of hardware among various application The </a:t>
            </a:r>
            <a:r>
              <a:rPr lang="en-US" altLang="en-US" sz="2000" dirty="0" err="1"/>
              <a:t>computerns</a:t>
            </a:r>
            <a:r>
              <a:rPr lang="en-US" altLang="en-US" sz="2000" dirty="0"/>
              <a:t> and users</a:t>
            </a:r>
          </a:p>
          <a:p>
            <a:pPr lvl="1"/>
            <a:r>
              <a:rPr lang="en-US" altLang="en-US" sz="2000" b="1" dirty="0"/>
              <a:t>Application </a:t>
            </a:r>
            <a:r>
              <a:rPr lang="en-US" altLang="en-US" sz="2000" dirty="0"/>
              <a:t>programs – define the ways in which the system resources are used to solve the computing problems of the users</a:t>
            </a:r>
          </a:p>
          <a:p>
            <a:pPr lvl="2"/>
            <a:r>
              <a:rPr lang="en-US" altLang="en-US" sz="2000" dirty="0"/>
              <a:t>Word processors, compilers, web browsers, database systems, video games</a:t>
            </a:r>
          </a:p>
          <a:p>
            <a:pPr lvl="1"/>
            <a:r>
              <a:rPr lang="en-US" altLang="en-US" sz="2000" b="1" dirty="0"/>
              <a:t>Users</a:t>
            </a:r>
          </a:p>
          <a:p>
            <a:pPr lvl="2"/>
            <a:r>
              <a:rPr lang="en-US" altLang="en-US" sz="2000" dirty="0"/>
              <a:t>People, machines, other computers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sz="2400" dirty="0"/>
              <a:t>Dumb terminals supplanted by smart PCs</a:t>
            </a:r>
          </a:p>
          <a:p>
            <a:pPr>
              <a:lnSpc>
                <a:spcPct val="90000"/>
              </a:lnSpc>
              <a:buSzPct val="80000"/>
            </a:pPr>
            <a:r>
              <a:rPr lang="en-US" altLang="en-US" sz="2400" dirty="0"/>
              <a:t>Many systems now </a:t>
            </a:r>
            <a:r>
              <a:rPr lang="en-US" altLang="en-US" sz="2400" b="1" dirty="0">
                <a:solidFill>
                  <a:srgbClr val="006699"/>
                </a:solidFill>
                <a:latin typeface="+mj-lt"/>
              </a:rPr>
              <a:t>servers</a:t>
            </a:r>
            <a:r>
              <a:rPr lang="en-US" altLang="en-US" sz="2400" dirty="0"/>
              <a:t>, responding to requests generated by </a:t>
            </a:r>
            <a:r>
              <a:rPr lang="en-US" altLang="en-US" sz="2400" b="1" dirty="0">
                <a:solidFill>
                  <a:srgbClr val="006699"/>
                </a:solidFill>
                <a:latin typeface="+mj-lt"/>
              </a:rPr>
              <a:t>clients</a:t>
            </a:r>
          </a:p>
          <a:p>
            <a:pPr lvl="1">
              <a:lnSpc>
                <a:spcPct val="90000"/>
              </a:lnSpc>
            </a:pPr>
            <a:r>
              <a:rPr lang="en-US" altLang="en-US" sz="2400" b="1" dirty="0">
                <a:solidFill>
                  <a:srgbClr val="006699"/>
                </a:solidFill>
                <a:latin typeface="+mj-lt"/>
              </a:rPr>
              <a:t>Compute-server</a:t>
            </a:r>
            <a:r>
              <a:rPr lang="en-US" altLang="en-US" sz="2400" b="1" dirty="0">
                <a:solidFill>
                  <a:srgbClr val="3366FF"/>
                </a:solidFill>
              </a:rPr>
              <a:t> </a:t>
            </a:r>
            <a:r>
              <a:rPr lang="en-US" altLang="en-US" sz="2400" b="1" dirty="0">
                <a:solidFill>
                  <a:srgbClr val="006699"/>
                </a:solidFill>
                <a:latin typeface="+mj-lt"/>
              </a:rPr>
              <a:t>system</a:t>
            </a:r>
            <a:r>
              <a:rPr lang="en-US" altLang="en-US" sz="2400" b="1" dirty="0">
                <a:solidFill>
                  <a:srgbClr val="3366FF"/>
                </a:solidFill>
              </a:rPr>
              <a:t> </a:t>
            </a:r>
            <a:r>
              <a:rPr lang="en-US" altLang="en-US" sz="2400" dirty="0"/>
              <a:t>provides an interface to client to request services (i.e., database)</a:t>
            </a:r>
          </a:p>
          <a:p>
            <a:pPr lvl="1">
              <a:lnSpc>
                <a:spcPct val="90000"/>
              </a:lnSpc>
            </a:pPr>
            <a:r>
              <a:rPr lang="en-US" altLang="en-US" sz="2400" b="1" dirty="0">
                <a:solidFill>
                  <a:srgbClr val="006699"/>
                </a:solidFill>
                <a:latin typeface="+mj-lt"/>
              </a:rPr>
              <a:t>File-server</a:t>
            </a:r>
            <a:r>
              <a:rPr lang="en-US" altLang="en-US" sz="2400" b="1" dirty="0">
                <a:solidFill>
                  <a:srgbClr val="3366FF"/>
                </a:solidFill>
              </a:rPr>
              <a:t> </a:t>
            </a:r>
            <a:r>
              <a:rPr lang="en-US" altLang="en-US" sz="2400" b="1" dirty="0">
                <a:solidFill>
                  <a:srgbClr val="006699"/>
                </a:solidFill>
                <a:latin typeface="+mj-lt"/>
              </a:rPr>
              <a:t>system</a:t>
            </a:r>
            <a:r>
              <a:rPr lang="en-US" altLang="en-US" sz="2400" b="1" dirty="0">
                <a:solidFill>
                  <a:srgbClr val="3366FF"/>
                </a:solidFill>
              </a:rPr>
              <a:t> </a:t>
            </a:r>
            <a:r>
              <a:rPr lang="en-US" altLang="en-US" sz="2400"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415924" y="914400"/>
            <a:ext cx="6530566" cy="4849814"/>
          </a:xfrm>
        </p:spPr>
        <p:txBody>
          <a:bodyPr/>
          <a:lstStyle/>
          <a:p>
            <a:r>
              <a:rPr lang="en-US" altLang="en-US" sz="2400" dirty="0"/>
              <a:t>Another model of distributed system</a:t>
            </a:r>
          </a:p>
          <a:p>
            <a:r>
              <a:rPr lang="en-US" altLang="en-US" sz="2400" b="1" dirty="0"/>
              <a:t>P2P</a:t>
            </a:r>
            <a:r>
              <a:rPr lang="en-US" altLang="en-US" sz="2400" dirty="0"/>
              <a:t> does not </a:t>
            </a:r>
            <a:r>
              <a:rPr lang="en-US" altLang="en-US" sz="2400" b="1" dirty="0"/>
              <a:t>distinguish</a:t>
            </a:r>
            <a:r>
              <a:rPr lang="en-US" altLang="en-US" sz="2400" dirty="0"/>
              <a:t> </a:t>
            </a:r>
            <a:r>
              <a:rPr lang="en-US" altLang="en-US" sz="2400" b="1" dirty="0"/>
              <a:t>clients</a:t>
            </a:r>
            <a:r>
              <a:rPr lang="en-US" altLang="en-US" sz="2400" dirty="0"/>
              <a:t> and </a:t>
            </a:r>
            <a:r>
              <a:rPr lang="en-US" altLang="en-US" sz="2400" b="1" dirty="0"/>
              <a:t>servers</a:t>
            </a:r>
          </a:p>
          <a:p>
            <a:pPr lvl="1"/>
            <a:r>
              <a:rPr lang="en-US" altLang="en-US" sz="2400" dirty="0"/>
              <a:t>Instead </a:t>
            </a:r>
            <a:r>
              <a:rPr lang="en-US" altLang="en-US" sz="2400" b="1" dirty="0"/>
              <a:t>all</a:t>
            </a:r>
            <a:r>
              <a:rPr lang="en-US" altLang="en-US" sz="2400" dirty="0"/>
              <a:t> </a:t>
            </a:r>
            <a:r>
              <a:rPr lang="en-US" altLang="en-US" sz="2400" b="1" dirty="0"/>
              <a:t>nodes</a:t>
            </a:r>
            <a:r>
              <a:rPr lang="en-US" altLang="en-US" sz="2400" dirty="0"/>
              <a:t> are </a:t>
            </a:r>
            <a:r>
              <a:rPr lang="en-US" altLang="en-US" sz="2400" b="1" dirty="0"/>
              <a:t>considered</a:t>
            </a:r>
            <a:r>
              <a:rPr lang="en-US" altLang="en-US" sz="2400" dirty="0"/>
              <a:t> </a:t>
            </a:r>
            <a:r>
              <a:rPr lang="en-US" altLang="en-US" sz="2400" b="1" dirty="0"/>
              <a:t>peers</a:t>
            </a:r>
          </a:p>
          <a:p>
            <a:pPr lvl="1"/>
            <a:r>
              <a:rPr lang="en-US" altLang="en-US" sz="2400" dirty="0"/>
              <a:t>May each act as client, server or both</a:t>
            </a:r>
          </a:p>
          <a:p>
            <a:pPr lvl="1"/>
            <a:r>
              <a:rPr lang="en-US" altLang="en-US" sz="2400" dirty="0"/>
              <a:t>Node must join P2P network</a:t>
            </a:r>
          </a:p>
          <a:p>
            <a:pPr lvl="2"/>
            <a:r>
              <a:rPr lang="en-US" altLang="en-US" sz="2400" dirty="0"/>
              <a:t>Registers its service with central lookup service on network, or</a:t>
            </a:r>
          </a:p>
          <a:p>
            <a:pPr lvl="2"/>
            <a:r>
              <a:rPr lang="en-US" altLang="en-US" sz="2400" dirty="0"/>
              <a:t>Broadcast request for service and respond to requests for service via </a:t>
            </a:r>
            <a:r>
              <a:rPr lang="en-US" altLang="en-US" sz="2400" b="1" i="1" dirty="0"/>
              <a:t>discovery protocol</a:t>
            </a:r>
          </a:p>
          <a:p>
            <a:pPr lvl="1"/>
            <a:r>
              <a:rPr lang="en-US" altLang="en-US" sz="2400" dirty="0"/>
              <a:t>Examples include</a:t>
            </a:r>
            <a:r>
              <a:rPr lang="en-US" altLang="en-US" sz="2400" i="1" dirty="0"/>
              <a:t> </a:t>
            </a:r>
            <a:r>
              <a:rPr lang="en-US" altLang="en-US" sz="2400" dirty="0"/>
              <a:t>Napster</a:t>
            </a:r>
            <a:r>
              <a:rPr lang="en-US" altLang="en-US" sz="2400" i="1" dirty="0"/>
              <a:t> </a:t>
            </a:r>
            <a:r>
              <a:rPr lang="en-US" altLang="en-US" sz="2400" dirty="0"/>
              <a:t>and</a:t>
            </a:r>
            <a:r>
              <a:rPr lang="en-US" altLang="en-US" sz="2400" i="1" dirty="0"/>
              <a:t> </a:t>
            </a:r>
            <a:r>
              <a:rPr lang="en-US" altLang="en-US" sz="2400" dirty="0"/>
              <a:t>Gnutella</a:t>
            </a:r>
            <a:r>
              <a:rPr lang="en-US" altLang="en-US" sz="2400" i="1" dirty="0"/>
              <a:t>, </a:t>
            </a:r>
            <a:r>
              <a:rPr lang="en-US" altLang="en-US" sz="2400" b="1" kern="1200" dirty="0">
                <a:solidFill>
                  <a:srgbClr val="006699"/>
                </a:solidFill>
                <a:latin typeface="+mj-lt"/>
                <a:cs typeface="+mn-cs"/>
              </a:rPr>
              <a:t>Voice</a:t>
            </a:r>
            <a:r>
              <a:rPr lang="en-US" altLang="en-US" sz="2400" b="1" dirty="0">
                <a:solidFill>
                  <a:srgbClr val="3366FF"/>
                </a:solidFill>
              </a:rPr>
              <a:t> </a:t>
            </a:r>
            <a:r>
              <a:rPr lang="en-US" altLang="en-US" sz="2400" b="1" kern="1200" dirty="0">
                <a:solidFill>
                  <a:srgbClr val="006699"/>
                </a:solidFill>
                <a:latin typeface="+mj-lt"/>
                <a:cs typeface="+mn-cs"/>
              </a:rPr>
              <a:t>over</a:t>
            </a:r>
            <a:r>
              <a:rPr lang="en-US" altLang="en-US" sz="2400" b="1" dirty="0">
                <a:solidFill>
                  <a:srgbClr val="3366FF"/>
                </a:solidFill>
              </a:rPr>
              <a:t> </a:t>
            </a:r>
            <a:r>
              <a:rPr lang="en-US" altLang="en-US" sz="2400" b="1" kern="1200" dirty="0">
                <a:solidFill>
                  <a:srgbClr val="006699"/>
                </a:solidFill>
                <a:latin typeface="+mj-lt"/>
                <a:cs typeface="+mn-cs"/>
              </a:rPr>
              <a:t>IP</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VoIP</a:t>
            </a:r>
            <a:r>
              <a:rPr lang="en-US" altLang="en-US" sz="2400" dirty="0"/>
              <a:t>)</a:t>
            </a:r>
            <a:r>
              <a:rPr lang="en-US" altLang="en-US" sz="2400" i="1" dirty="0"/>
              <a:t> </a:t>
            </a:r>
            <a:r>
              <a:rPr lang="en-US" altLang="en-US" sz="2400"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2502" y="2415381"/>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r>
              <a:rPr lang="en-US" altLang="en-US" sz="2800" dirty="0"/>
              <a:t>Delivers computing, storage, even apps as a service across a network</a:t>
            </a:r>
          </a:p>
          <a:p>
            <a:r>
              <a:rPr lang="en-US" altLang="en-US" sz="2800" b="1" dirty="0"/>
              <a:t>Logical</a:t>
            </a:r>
            <a:r>
              <a:rPr lang="en-US" altLang="en-US" sz="2800" dirty="0"/>
              <a:t> </a:t>
            </a:r>
            <a:r>
              <a:rPr lang="en-US" altLang="en-US" sz="2800" b="1" dirty="0"/>
              <a:t>extension</a:t>
            </a:r>
            <a:r>
              <a:rPr lang="en-US" altLang="en-US" sz="2800" dirty="0"/>
              <a:t> of </a:t>
            </a:r>
            <a:r>
              <a:rPr lang="en-US" altLang="en-US" sz="2800" b="1" dirty="0"/>
              <a:t>virtualization</a:t>
            </a:r>
            <a:r>
              <a:rPr lang="en-US" altLang="en-US" sz="2800" dirty="0"/>
              <a:t> because it uses </a:t>
            </a:r>
            <a:r>
              <a:rPr lang="en-US" altLang="en-US" sz="2800" b="1" dirty="0"/>
              <a:t>virtualization</a:t>
            </a:r>
            <a:r>
              <a:rPr lang="en-US" altLang="en-US" sz="2800" dirty="0"/>
              <a:t> as the base for it functionality.</a:t>
            </a:r>
          </a:p>
          <a:p>
            <a:pPr lvl="1"/>
            <a:r>
              <a:rPr lang="en-US" altLang="en-US" sz="2800" dirty="0"/>
              <a:t>Amazon </a:t>
            </a:r>
            <a:r>
              <a:rPr lang="en-US" altLang="en-US" sz="2800" b="1" kern="1200" dirty="0">
                <a:solidFill>
                  <a:srgbClr val="006699"/>
                </a:solidFill>
                <a:latin typeface="+mj-lt"/>
                <a:cs typeface="+mn-cs"/>
              </a:rPr>
              <a:t>EC2</a:t>
            </a:r>
            <a:r>
              <a:rPr lang="en-US" altLang="en-US" sz="2800" dirty="0"/>
              <a:t>  has thousands of servers, millions of virtual machines, petabytes of storage available across the Internet, pay based on usage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r>
              <a:rPr lang="en-US" altLang="en-US" sz="2400" b="1" kern="1200" dirty="0">
                <a:solidFill>
                  <a:srgbClr val="006699"/>
                </a:solidFill>
                <a:latin typeface="+mj-lt"/>
                <a:cs typeface="+mn-cs"/>
              </a:rPr>
              <a:t>Public cloud </a:t>
            </a:r>
            <a:r>
              <a:rPr lang="en-US" altLang="en-US" sz="2400" dirty="0"/>
              <a:t>– available via Internet to anyone willing to pay</a:t>
            </a:r>
          </a:p>
          <a:p>
            <a:r>
              <a:rPr lang="en-US" altLang="en-US" sz="2400" b="1" kern="1200" dirty="0">
                <a:solidFill>
                  <a:srgbClr val="006699"/>
                </a:solidFill>
                <a:latin typeface="+mj-lt"/>
                <a:cs typeface="+mn-cs"/>
              </a:rPr>
              <a:t>Private</a:t>
            </a:r>
            <a:r>
              <a:rPr lang="en-US" altLang="en-US" sz="2400" b="1" dirty="0">
                <a:solidFill>
                  <a:srgbClr val="3366FF"/>
                </a:solidFill>
              </a:rPr>
              <a:t> </a:t>
            </a:r>
            <a:r>
              <a:rPr lang="en-US" altLang="en-US" sz="2400" b="1" kern="1200" dirty="0">
                <a:solidFill>
                  <a:srgbClr val="006699"/>
                </a:solidFill>
                <a:latin typeface="+mj-lt"/>
                <a:cs typeface="+mn-cs"/>
              </a:rPr>
              <a:t>cloud</a:t>
            </a:r>
            <a:r>
              <a:rPr lang="en-US" altLang="en-US" sz="2400" b="1" dirty="0">
                <a:solidFill>
                  <a:srgbClr val="3366FF"/>
                </a:solidFill>
              </a:rPr>
              <a:t> </a:t>
            </a:r>
            <a:r>
              <a:rPr lang="en-US" altLang="en-US" sz="2400" dirty="0"/>
              <a:t>– run by a company for the company’s own use</a:t>
            </a:r>
          </a:p>
          <a:p>
            <a:r>
              <a:rPr lang="en-US" altLang="en-US" sz="2400" b="1" kern="1200" dirty="0">
                <a:solidFill>
                  <a:srgbClr val="006699"/>
                </a:solidFill>
                <a:latin typeface="+mj-lt"/>
                <a:cs typeface="+mn-cs"/>
              </a:rPr>
              <a:t>Hybrid</a:t>
            </a:r>
            <a:r>
              <a:rPr lang="en-US" altLang="en-US" sz="2400" b="1" dirty="0">
                <a:solidFill>
                  <a:srgbClr val="3366FF"/>
                </a:solidFill>
              </a:rPr>
              <a:t> </a:t>
            </a:r>
            <a:r>
              <a:rPr lang="en-US" altLang="en-US" sz="2400" b="1" kern="1200" dirty="0">
                <a:solidFill>
                  <a:srgbClr val="006699"/>
                </a:solidFill>
                <a:latin typeface="+mj-lt"/>
                <a:cs typeface="+mn-cs"/>
              </a:rPr>
              <a:t>cloud</a:t>
            </a:r>
            <a:r>
              <a:rPr lang="en-US" altLang="en-US" sz="2400" b="1" dirty="0">
                <a:solidFill>
                  <a:srgbClr val="3366FF"/>
                </a:solidFill>
              </a:rPr>
              <a:t> </a:t>
            </a:r>
            <a:r>
              <a:rPr lang="en-US" altLang="en-US" sz="2400" dirty="0"/>
              <a:t>– includes both public and private cloud components</a:t>
            </a:r>
          </a:p>
          <a:p>
            <a:r>
              <a:rPr lang="en-US" altLang="en-US" sz="2400" dirty="0"/>
              <a:t>Software as a Service (</a:t>
            </a:r>
            <a:r>
              <a:rPr lang="en-US" altLang="en-US" sz="2400" b="1" kern="1200" dirty="0">
                <a:solidFill>
                  <a:srgbClr val="006699"/>
                </a:solidFill>
                <a:latin typeface="+mj-lt"/>
                <a:cs typeface="+mn-cs"/>
              </a:rPr>
              <a:t>SaaS</a:t>
            </a:r>
            <a:r>
              <a:rPr lang="en-US" altLang="en-US" sz="2400" dirty="0"/>
              <a:t>) – one or more applications available via the Internet (i.e., word processor)</a:t>
            </a:r>
          </a:p>
          <a:p>
            <a:r>
              <a:rPr lang="en-US" altLang="en-US" sz="2400" dirty="0"/>
              <a:t>Platform as a Service (</a:t>
            </a:r>
            <a:r>
              <a:rPr lang="en-US" altLang="en-US" sz="2400" b="1" kern="1200" dirty="0">
                <a:solidFill>
                  <a:srgbClr val="006699"/>
                </a:solidFill>
                <a:latin typeface="+mj-lt"/>
                <a:cs typeface="+mn-cs"/>
              </a:rPr>
              <a:t>PaaS</a:t>
            </a:r>
            <a:r>
              <a:rPr lang="en-US" altLang="en-US" sz="2400" dirty="0"/>
              <a:t>) – software stack ready for application use via the Internet (i.e., a database server)</a:t>
            </a:r>
          </a:p>
          <a:p>
            <a:r>
              <a:rPr lang="en-US" altLang="en-US" sz="2400" dirty="0"/>
              <a:t>Infrastructure as a Service (</a:t>
            </a:r>
            <a:r>
              <a:rPr lang="en-US" altLang="en-US" sz="2400" b="1" kern="1200" dirty="0">
                <a:solidFill>
                  <a:srgbClr val="006699"/>
                </a:solidFill>
                <a:latin typeface="+mj-lt"/>
                <a:cs typeface="+mn-cs"/>
              </a:rPr>
              <a:t>IaaS</a:t>
            </a:r>
            <a:r>
              <a:rPr lang="en-US" altLang="en-US" sz="2400"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r>
              <a:rPr lang="en-US" altLang="en-US" sz="2400" dirty="0"/>
              <a:t>Cloud computing environments composed of traditional OSes, plus VMMs, plus cloud management tools</a:t>
            </a:r>
          </a:p>
          <a:p>
            <a:pPr lvl="1"/>
            <a:r>
              <a:rPr lang="en-US" altLang="en-US" sz="2400" dirty="0"/>
              <a:t>Internet connectivity requires security like firewalls</a:t>
            </a:r>
            <a:endParaRPr lang="en-US" altLang="en-US" sz="1000" dirty="0"/>
          </a:p>
          <a:p>
            <a:pPr lvl="1"/>
            <a:r>
              <a:rPr lang="en-US" altLang="en-US" sz="2400"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7880" y="2698403"/>
            <a:ext cx="4976403" cy="393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r>
              <a:rPr lang="en-US" altLang="en-US" sz="2400" dirty="0"/>
              <a:t>Real-time embedded systems most prevalent form of computers</a:t>
            </a:r>
          </a:p>
          <a:p>
            <a:pPr lvl="1"/>
            <a:r>
              <a:rPr lang="en-US" altLang="en-US" sz="2400" dirty="0"/>
              <a:t>Vary considerable, special purpose, limited purpose OS,  </a:t>
            </a:r>
            <a:r>
              <a:rPr lang="en-US" altLang="en-US" sz="2400" b="1" kern="1200" dirty="0">
                <a:solidFill>
                  <a:srgbClr val="006699"/>
                </a:solidFill>
                <a:latin typeface="+mj-lt"/>
                <a:cs typeface="+mn-cs"/>
              </a:rPr>
              <a:t>real-time</a:t>
            </a:r>
            <a:r>
              <a:rPr lang="en-US" altLang="en-US" sz="2400" b="1" dirty="0">
                <a:solidFill>
                  <a:srgbClr val="3366FF"/>
                </a:solidFill>
              </a:rPr>
              <a:t> </a:t>
            </a:r>
            <a:r>
              <a:rPr lang="en-US" altLang="en-US" sz="2400" b="1" kern="1200" dirty="0">
                <a:solidFill>
                  <a:srgbClr val="006699"/>
                </a:solidFill>
                <a:latin typeface="+mj-lt"/>
                <a:cs typeface="+mn-cs"/>
              </a:rPr>
              <a:t>OS</a:t>
            </a:r>
          </a:p>
          <a:p>
            <a:pPr lvl="1"/>
            <a:r>
              <a:rPr lang="en-US" altLang="en-US" sz="2400" dirty="0"/>
              <a:t>Use expanding</a:t>
            </a:r>
          </a:p>
          <a:p>
            <a:r>
              <a:rPr lang="en-US" altLang="en-US" sz="2400" dirty="0"/>
              <a:t>Many other special computing environments as well</a:t>
            </a:r>
          </a:p>
          <a:p>
            <a:pPr lvl="1"/>
            <a:r>
              <a:rPr lang="en-US" altLang="en-US" sz="2400" dirty="0"/>
              <a:t>Some have OSes, some perform tasks without an OS</a:t>
            </a:r>
          </a:p>
          <a:p>
            <a:r>
              <a:rPr lang="en-US" altLang="en-US" sz="2400" dirty="0"/>
              <a:t>Real-time OS has well-defined fixed time constraints</a:t>
            </a:r>
          </a:p>
          <a:p>
            <a:pPr lvl="1"/>
            <a:r>
              <a:rPr lang="en-US" altLang="en-US" sz="2400" dirty="0"/>
              <a:t>Processing </a:t>
            </a:r>
            <a:r>
              <a:rPr lang="en-US" altLang="en-US" sz="2400" b="1" i="1" dirty="0"/>
              <a:t>must</a:t>
            </a:r>
            <a:r>
              <a:rPr lang="en-US" altLang="en-US" sz="2400" dirty="0"/>
              <a:t> be done within the constraint</a:t>
            </a:r>
          </a:p>
          <a:p>
            <a:pPr lvl="1"/>
            <a:r>
              <a:rPr lang="en-US" altLang="en-US" sz="2400" dirty="0"/>
              <a:t>Correct operation only if constraints met</a:t>
            </a:r>
          </a:p>
          <a:p>
            <a:pPr lvl="1"/>
            <a:endParaRPr lang="en-US" alt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r>
              <a:rPr lang="en-US" altLang="en-US" sz="2400" dirty="0"/>
              <a:t>Operating systems made available in source-code format rather than just binary </a:t>
            </a:r>
            <a:r>
              <a:rPr lang="en-US" altLang="en-US" sz="2400" b="1" kern="1200" dirty="0">
                <a:solidFill>
                  <a:srgbClr val="006699"/>
                </a:solidFill>
                <a:latin typeface="+mj-lt"/>
                <a:cs typeface="+mn-cs"/>
              </a:rPr>
              <a:t>closed-source</a:t>
            </a:r>
            <a:r>
              <a:rPr lang="en-US" altLang="en-US" sz="2400" b="1" dirty="0">
                <a:solidFill>
                  <a:srgbClr val="3366FF"/>
                </a:solidFill>
              </a:rPr>
              <a:t> </a:t>
            </a:r>
            <a:r>
              <a:rPr lang="en-US" altLang="en-US" sz="2400" dirty="0"/>
              <a:t>and</a:t>
            </a:r>
            <a:r>
              <a:rPr lang="en-US" altLang="en-US" sz="2400" b="1" dirty="0">
                <a:solidFill>
                  <a:srgbClr val="3366FF"/>
                </a:solidFill>
              </a:rPr>
              <a:t> </a:t>
            </a:r>
            <a:r>
              <a:rPr lang="en-US" altLang="en-US" sz="2400" b="1" kern="1200" dirty="0">
                <a:solidFill>
                  <a:srgbClr val="006699"/>
                </a:solidFill>
                <a:latin typeface="+mj-lt"/>
                <a:cs typeface="+mn-cs"/>
              </a:rPr>
              <a:t>proprietary</a:t>
            </a:r>
          </a:p>
          <a:p>
            <a:r>
              <a:rPr lang="en-US" altLang="en-US" sz="2400" dirty="0"/>
              <a:t>Counter to the </a:t>
            </a:r>
            <a:r>
              <a:rPr lang="en-US" altLang="en-US" sz="2400" b="1" kern="1200" dirty="0">
                <a:solidFill>
                  <a:srgbClr val="006699"/>
                </a:solidFill>
                <a:latin typeface="+mj-lt"/>
                <a:cs typeface="+mn-cs"/>
              </a:rPr>
              <a:t>copy</a:t>
            </a:r>
            <a:r>
              <a:rPr lang="en-US" altLang="en-US" sz="2400" b="1" dirty="0">
                <a:solidFill>
                  <a:srgbClr val="3366FF"/>
                </a:solidFill>
              </a:rPr>
              <a:t> </a:t>
            </a:r>
            <a:r>
              <a:rPr lang="en-US" altLang="en-US" sz="2400" b="1" kern="1200" dirty="0">
                <a:solidFill>
                  <a:srgbClr val="006699"/>
                </a:solidFill>
                <a:latin typeface="+mj-lt"/>
                <a:cs typeface="+mn-cs"/>
              </a:rPr>
              <a:t>protection</a:t>
            </a:r>
            <a:r>
              <a:rPr lang="en-US" altLang="en-US" sz="2400" dirty="0">
                <a:solidFill>
                  <a:srgbClr val="3366FF"/>
                </a:solidFill>
              </a:rPr>
              <a:t> </a:t>
            </a:r>
            <a:r>
              <a:rPr lang="en-US" altLang="en-US" sz="2400" dirty="0">
                <a:solidFill>
                  <a:srgbClr val="000000"/>
                </a:solidFill>
              </a:rPr>
              <a:t>and </a:t>
            </a:r>
            <a:r>
              <a:rPr lang="en-US" altLang="en-US" sz="2400" b="1" kern="1200" dirty="0">
                <a:solidFill>
                  <a:srgbClr val="006699"/>
                </a:solidFill>
                <a:latin typeface="+mj-lt"/>
                <a:cs typeface="+mn-cs"/>
              </a:rPr>
              <a:t>Digital</a:t>
            </a:r>
            <a:r>
              <a:rPr lang="en-US" altLang="en-US" sz="2400" b="1" dirty="0">
                <a:solidFill>
                  <a:srgbClr val="3366FF"/>
                </a:solidFill>
              </a:rPr>
              <a:t> </a:t>
            </a:r>
            <a:r>
              <a:rPr lang="en-US" altLang="en-US" sz="2400" b="1" kern="1200" dirty="0">
                <a:solidFill>
                  <a:srgbClr val="006699"/>
                </a:solidFill>
                <a:latin typeface="+mj-lt"/>
                <a:cs typeface="+mn-cs"/>
              </a:rPr>
              <a:t>Rights</a:t>
            </a:r>
            <a:r>
              <a:rPr lang="en-US" altLang="en-US" sz="2400" b="1" dirty="0">
                <a:solidFill>
                  <a:srgbClr val="3366FF"/>
                </a:solidFill>
              </a:rPr>
              <a:t> </a:t>
            </a:r>
            <a:r>
              <a:rPr lang="en-US" altLang="en-US" sz="2400" b="1" kern="1200" dirty="0">
                <a:solidFill>
                  <a:srgbClr val="006699"/>
                </a:solidFill>
                <a:latin typeface="+mj-lt"/>
                <a:cs typeface="+mn-cs"/>
              </a:rPr>
              <a:t>Management</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DRM</a:t>
            </a:r>
            <a:r>
              <a:rPr lang="en-US" altLang="en-US" sz="2400" dirty="0"/>
              <a:t>)</a:t>
            </a:r>
            <a:r>
              <a:rPr lang="en-US" altLang="en-US" sz="2400" dirty="0">
                <a:solidFill>
                  <a:srgbClr val="3366FF"/>
                </a:solidFill>
              </a:rPr>
              <a:t> </a:t>
            </a:r>
            <a:r>
              <a:rPr lang="en-US" altLang="en-US" sz="2400" dirty="0">
                <a:solidFill>
                  <a:srgbClr val="000000"/>
                </a:solidFill>
              </a:rPr>
              <a:t>movement</a:t>
            </a:r>
            <a:endParaRPr lang="en-US" altLang="en-US" sz="1000" dirty="0">
              <a:solidFill>
                <a:srgbClr val="000000"/>
              </a:solidFill>
            </a:endParaRPr>
          </a:p>
          <a:p>
            <a:r>
              <a:rPr lang="en-US" altLang="en-US" sz="2400" dirty="0">
                <a:solidFill>
                  <a:srgbClr val="000000"/>
                </a:solidFill>
              </a:rPr>
              <a:t>Started by </a:t>
            </a:r>
            <a:r>
              <a:rPr lang="en-US" altLang="en-US" sz="2400" b="1" kern="1200" dirty="0">
                <a:solidFill>
                  <a:srgbClr val="006699"/>
                </a:solidFill>
                <a:latin typeface="+mj-lt"/>
                <a:cs typeface="+mn-cs"/>
              </a:rPr>
              <a:t>Free</a:t>
            </a:r>
            <a:r>
              <a:rPr lang="en-US" altLang="en-US" sz="2400" b="1" dirty="0">
                <a:solidFill>
                  <a:srgbClr val="3366FF"/>
                </a:solidFill>
              </a:rPr>
              <a:t> </a:t>
            </a:r>
            <a:r>
              <a:rPr lang="en-US" altLang="en-US" sz="2400" b="1" kern="1200" dirty="0">
                <a:solidFill>
                  <a:srgbClr val="006699"/>
                </a:solidFill>
                <a:latin typeface="+mj-lt"/>
                <a:cs typeface="+mn-cs"/>
              </a:rPr>
              <a:t>Software</a:t>
            </a:r>
            <a:r>
              <a:rPr lang="en-US" altLang="en-US" sz="2400" b="1" dirty="0">
                <a:solidFill>
                  <a:srgbClr val="3366FF"/>
                </a:solidFill>
              </a:rPr>
              <a:t> </a:t>
            </a:r>
            <a:r>
              <a:rPr lang="en-US" altLang="en-US" sz="2400" b="1" kern="1200" dirty="0">
                <a:solidFill>
                  <a:srgbClr val="006699"/>
                </a:solidFill>
                <a:latin typeface="+mj-lt"/>
                <a:cs typeface="+mn-cs"/>
              </a:rPr>
              <a:t>Foundation</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FSF</a:t>
            </a:r>
            <a:r>
              <a:rPr lang="en-US" altLang="en-US" sz="2400" dirty="0"/>
              <a:t>) by Richard Stallman</a:t>
            </a:r>
            <a:r>
              <a:rPr lang="en-US" altLang="en-US" sz="2400" dirty="0">
                <a:solidFill>
                  <a:srgbClr val="000000"/>
                </a:solidFill>
              </a:rPr>
              <a:t>, which has </a:t>
            </a:r>
            <a:r>
              <a:rPr lang="ja-JP" altLang="en-US" sz="2400" dirty="0">
                <a:solidFill>
                  <a:srgbClr val="000000"/>
                </a:solidFill>
              </a:rPr>
              <a:t>“</a:t>
            </a:r>
            <a:r>
              <a:rPr lang="en-US" altLang="ja-JP" sz="2400" dirty="0">
                <a:solidFill>
                  <a:srgbClr val="000000"/>
                </a:solidFill>
              </a:rPr>
              <a:t>copyleft</a:t>
            </a:r>
            <a:r>
              <a:rPr lang="ja-JP" altLang="en-US" sz="2400" dirty="0">
                <a:solidFill>
                  <a:srgbClr val="000000"/>
                </a:solidFill>
              </a:rPr>
              <a:t>”</a:t>
            </a:r>
            <a:r>
              <a:rPr lang="en-US" altLang="ja-JP" sz="2400" dirty="0">
                <a:solidFill>
                  <a:srgbClr val="000000"/>
                </a:solidFill>
              </a:rPr>
              <a:t> </a:t>
            </a:r>
            <a:r>
              <a:rPr lang="en-US" altLang="ja-JP" sz="2400" b="1" kern="1200" dirty="0">
                <a:solidFill>
                  <a:srgbClr val="006699"/>
                </a:solidFill>
                <a:latin typeface="+mj-lt"/>
                <a:cs typeface="+mn-cs"/>
              </a:rPr>
              <a:t>GNU</a:t>
            </a:r>
            <a:r>
              <a:rPr lang="en-US" altLang="ja-JP" sz="2400" b="1" dirty="0">
                <a:solidFill>
                  <a:srgbClr val="3366FF"/>
                </a:solidFill>
              </a:rPr>
              <a:t> </a:t>
            </a:r>
            <a:r>
              <a:rPr lang="en-US" altLang="ja-JP" sz="2400" b="1" kern="1200" dirty="0">
                <a:solidFill>
                  <a:srgbClr val="006699"/>
                </a:solidFill>
                <a:latin typeface="+mj-lt"/>
                <a:cs typeface="+mn-cs"/>
              </a:rPr>
              <a:t>Public</a:t>
            </a:r>
            <a:r>
              <a:rPr lang="en-US" altLang="ja-JP" sz="2400" b="1" dirty="0">
                <a:solidFill>
                  <a:srgbClr val="3366FF"/>
                </a:solidFill>
              </a:rPr>
              <a:t> </a:t>
            </a:r>
            <a:r>
              <a:rPr lang="en-US" altLang="ja-JP" sz="2400" b="1" kern="1200" dirty="0">
                <a:solidFill>
                  <a:srgbClr val="006699"/>
                </a:solidFill>
                <a:latin typeface="+mj-lt"/>
                <a:cs typeface="+mn-cs"/>
              </a:rPr>
              <a:t>License</a:t>
            </a:r>
            <a:r>
              <a:rPr lang="en-US" altLang="ja-JP" sz="2400" b="1" dirty="0">
                <a:solidFill>
                  <a:srgbClr val="3366FF"/>
                </a:solidFill>
              </a:rPr>
              <a:t> </a:t>
            </a:r>
            <a:r>
              <a:rPr lang="en-US" altLang="ja-JP" sz="2400" dirty="0"/>
              <a:t>(</a:t>
            </a:r>
            <a:r>
              <a:rPr lang="en-US" altLang="ja-JP" sz="2400" b="1" kern="1200" dirty="0">
                <a:solidFill>
                  <a:srgbClr val="006699"/>
                </a:solidFill>
                <a:latin typeface="+mj-lt"/>
                <a:cs typeface="+mn-cs"/>
              </a:rPr>
              <a:t>GPL</a:t>
            </a:r>
            <a:r>
              <a:rPr lang="en-US" altLang="ja-JP" sz="2400" dirty="0"/>
              <a:t>)</a:t>
            </a:r>
          </a:p>
          <a:p>
            <a:pPr lvl="1"/>
            <a:r>
              <a:rPr lang="en-US" altLang="en-US" sz="2400" b="1" dirty="0"/>
              <a:t>Free software and open-source software </a:t>
            </a:r>
            <a:r>
              <a:rPr lang="en-US" altLang="en-US" sz="2400" dirty="0"/>
              <a:t>are two different ideas championed by different groups of people</a:t>
            </a: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r>
              <a:rPr lang="en-US" altLang="en-US" sz="2800" dirty="0">
                <a:solidFill>
                  <a:srgbClr val="000000"/>
                </a:solidFill>
              </a:rPr>
              <a:t>Examples include </a:t>
            </a:r>
            <a:r>
              <a:rPr lang="en-US" altLang="en-US" sz="2800" b="1" kern="1200" dirty="0">
                <a:solidFill>
                  <a:srgbClr val="006699"/>
                </a:solidFill>
                <a:latin typeface="+mj-lt"/>
                <a:cs typeface="+mn-cs"/>
              </a:rPr>
              <a:t>GNU/Linux </a:t>
            </a:r>
            <a:r>
              <a:rPr lang="en-US" altLang="en-US" sz="2800" dirty="0"/>
              <a:t>and </a:t>
            </a:r>
            <a:r>
              <a:rPr lang="en-US" altLang="en-US" sz="2800" b="1" kern="1200" dirty="0">
                <a:solidFill>
                  <a:srgbClr val="006699"/>
                </a:solidFill>
                <a:latin typeface="+mj-lt"/>
                <a:cs typeface="+mn-cs"/>
              </a:rPr>
              <a:t>BSD</a:t>
            </a:r>
            <a:r>
              <a:rPr lang="en-US" altLang="en-US" sz="2800" b="1" dirty="0">
                <a:solidFill>
                  <a:srgbClr val="3366FF"/>
                </a:solidFill>
              </a:rPr>
              <a:t> </a:t>
            </a:r>
            <a:r>
              <a:rPr lang="en-US" altLang="en-US" sz="2800" b="1" kern="1200" dirty="0">
                <a:solidFill>
                  <a:srgbClr val="006699"/>
                </a:solidFill>
                <a:latin typeface="+mj-lt"/>
                <a:cs typeface="+mn-cs"/>
              </a:rPr>
              <a:t>UNIX</a:t>
            </a:r>
            <a:r>
              <a:rPr lang="en-US" altLang="en-US" sz="2800" dirty="0">
                <a:solidFill>
                  <a:srgbClr val="3366FF"/>
                </a:solidFill>
              </a:rPr>
              <a:t> </a:t>
            </a:r>
            <a:r>
              <a:rPr lang="en-US" altLang="en-US" sz="2800" dirty="0">
                <a:solidFill>
                  <a:srgbClr val="000000"/>
                </a:solidFill>
              </a:rPr>
              <a:t>(including core of </a:t>
            </a:r>
            <a:r>
              <a:rPr lang="en-US" altLang="en-US" sz="2800" b="1" kern="1200" dirty="0">
                <a:solidFill>
                  <a:srgbClr val="006699"/>
                </a:solidFill>
                <a:latin typeface="+mj-lt"/>
                <a:cs typeface="+mn-cs"/>
              </a:rPr>
              <a:t>Mac</a:t>
            </a:r>
            <a:r>
              <a:rPr lang="en-US" altLang="en-US" sz="2800" b="1" dirty="0">
                <a:solidFill>
                  <a:srgbClr val="3366FF"/>
                </a:solidFill>
              </a:rPr>
              <a:t> </a:t>
            </a:r>
            <a:r>
              <a:rPr lang="en-US" altLang="en-US" sz="2800" b="1" kern="1200" dirty="0">
                <a:solidFill>
                  <a:srgbClr val="006699"/>
                </a:solidFill>
                <a:latin typeface="+mj-lt"/>
                <a:cs typeface="+mn-cs"/>
              </a:rPr>
              <a:t>OS</a:t>
            </a:r>
            <a:r>
              <a:rPr lang="en-US" altLang="en-US" sz="2800" b="1" dirty="0">
                <a:solidFill>
                  <a:srgbClr val="3366FF"/>
                </a:solidFill>
              </a:rPr>
              <a:t> </a:t>
            </a:r>
            <a:r>
              <a:rPr lang="en-US" altLang="en-US" sz="2800" b="1" kern="1200" dirty="0">
                <a:solidFill>
                  <a:srgbClr val="006699"/>
                </a:solidFill>
                <a:latin typeface="+mj-lt"/>
                <a:cs typeface="+mn-cs"/>
              </a:rPr>
              <a:t>X</a:t>
            </a:r>
            <a:r>
              <a:rPr lang="en-US" altLang="en-US" sz="2800" dirty="0">
                <a:solidFill>
                  <a:srgbClr val="000000"/>
                </a:solidFill>
              </a:rPr>
              <a:t>), and many more</a:t>
            </a:r>
          </a:p>
          <a:p>
            <a:r>
              <a:rPr lang="en-US" altLang="en-US" sz="2800" dirty="0">
                <a:solidFill>
                  <a:srgbClr val="000000"/>
                </a:solidFill>
              </a:rPr>
              <a:t>Can use VMM like VMware Player (Free on Windows), </a:t>
            </a:r>
            <a:r>
              <a:rPr lang="en-US" altLang="en-US" sz="2800" dirty="0" err="1">
                <a:solidFill>
                  <a:srgbClr val="000000"/>
                </a:solidFill>
              </a:rPr>
              <a:t>Virtualbox</a:t>
            </a:r>
            <a:r>
              <a:rPr lang="en-US" altLang="en-US" sz="2800" dirty="0">
                <a:solidFill>
                  <a:srgbClr val="000000"/>
                </a:solidFill>
              </a:rPr>
              <a:t> (open source and free on many platforms - </a:t>
            </a:r>
            <a:r>
              <a:rPr lang="en-US" altLang="en-US" sz="2800" dirty="0"/>
              <a:t>http://www.virtualbox.com) </a:t>
            </a:r>
          </a:p>
          <a:p>
            <a:pPr lvl="1"/>
            <a:r>
              <a:rPr lang="en-US" altLang="en-US" sz="2800" dirty="0">
                <a:solidFill>
                  <a:srgbClr val="000000"/>
                </a:solidFill>
              </a:rPr>
              <a:t>Use to run guest operating systems for exploration</a:t>
            </a: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5016758"/>
          </a:xfrm>
          <a:prstGeom prst="rect">
            <a:avLst/>
          </a:prstGeom>
          <a:noFill/>
        </p:spPr>
        <p:txBody>
          <a:bodyPr wrap="square">
            <a:spAutoFit/>
          </a:bodyPr>
          <a:lstStyle/>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open-source movement has overtaken operating systems, causing many of them to be made available in both source and binary (executable) format. </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list of operating systems available in both formats includes Linux, BUSD UNIX, Solaris, and part of macOS. </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availability of source code allows us to study operating systems from the inside out. Questions that we could once answer only by looking at documentation or the behavior of an</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operating system we can now answer by examining the code itself.</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An extensive but incomplete list of open-source operating-system projects is available from https://curlie.org/Computers/Software/Operating_Systems/Open_Source/</a:t>
            </a:r>
          </a:p>
          <a:p>
            <a:pPr marL="285750" indent="-285750">
              <a:spcBef>
                <a:spcPct val="0"/>
              </a:spcBef>
              <a:buClrTx/>
              <a:buSzTx/>
              <a:buFont typeface="Arial" panose="020B0604020202020204" pitchFamily="34" charset="0"/>
              <a:buChar char="•"/>
            </a:pPr>
            <a:endParaRPr kumimoji="0" lang="en-US" altLang="en-US" sz="1600" dirty="0">
              <a:latin typeface="Verdana" panose="020B0604030504040204" pitchFamily="34" charset="0"/>
            </a:endParaRP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In addition, the rise of virtualization as a mainstream (and frequently free) computer function</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makes it possible to run many operating systems on top of one core system. </a:t>
            </a:r>
          </a:p>
          <a:p>
            <a:pPr marL="285750" indent="-285750">
              <a:spcBef>
                <a:spcPct val="0"/>
              </a:spcBef>
              <a:buClrTx/>
              <a:buSzTx/>
              <a:buFont typeface="Arial" panose="020B0604020202020204" pitchFamily="34" charset="0"/>
              <a:buChar char="•"/>
            </a:pPr>
            <a:endParaRPr kumimoji="0" lang="en-US" altLang="en-US" sz="1600" dirty="0">
              <a:latin typeface="Verdana" panose="020B0604030504040204" pitchFamily="34" charset="0"/>
            </a:endParaRPr>
          </a:p>
          <a:p>
            <a:pPr marL="285750" indent="-285750">
              <a:spcBef>
                <a:spcPct val="0"/>
              </a:spcBef>
              <a:buClrTx/>
              <a:buSzTx/>
              <a:buFont typeface="Arial" panose="020B0604020202020204" pitchFamily="34" charset="0"/>
              <a:buChar char="•"/>
            </a:pPr>
            <a:r>
              <a:rPr kumimoji="0" lang="en-US" altLang="en-US" sz="1600" b="1" dirty="0">
                <a:latin typeface="Verdana" panose="020B0604030504040204" pitchFamily="34" charset="0"/>
              </a:rPr>
              <a:t>The advent of open-source operating systems has also made it easier to make the move from student to operating-system developer</a:t>
            </a:r>
            <a:r>
              <a:rPr kumimoji="0" lang="en-US" altLang="en-US" sz="1600" dirty="0">
                <a:latin typeface="Verdana" panose="020B0604030504040204" pitchFamily="34" charset="0"/>
              </a:rPr>
              <a:t>.</a:t>
            </a:r>
            <a:r>
              <a:rPr kumimoji="0" lang="en-US" altLang="en-US" sz="1600" b="1" dirty="0">
                <a:latin typeface="Verdana" panose="020B0604030504040204" pitchFamily="34" charset="0"/>
              </a:rPr>
              <a:t> With some knowledge, some effort, and an Internet connection, a student can even create a new operating-system distribution.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11462</TotalTime>
  <Words>13629</Words>
  <Application>Microsoft Office PowerPoint</Application>
  <PresentationFormat>On-screen Show (4:3)</PresentationFormat>
  <Paragraphs>910</Paragraphs>
  <Slides>89</Slides>
  <Notes>83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89</vt:i4>
      </vt:variant>
    </vt:vector>
  </HeadingPairs>
  <TitlesOfParts>
    <vt:vector size="106" baseType="lpstr">
      <vt:lpstr>-apple-system</vt:lpstr>
      <vt:lpstr>Arial</vt:lpstr>
      <vt:lpstr>Arial Unicode MS</vt:lpstr>
      <vt:lpstr>BIZ UDPGothic</vt:lpstr>
      <vt:lpstr>Calibri</vt:lpstr>
      <vt:lpstr>Consolas</vt:lpstr>
      <vt:lpstr>Google Sans</vt:lpstr>
      <vt:lpstr>Helvetica</vt:lpstr>
      <vt:lpstr>Helvetica (Body)</vt:lpstr>
      <vt:lpstr>Helvetica Neue</vt:lpstr>
      <vt:lpstr>Monotype Sorts</vt:lpstr>
      <vt:lpstr>Tahoma</vt:lpstr>
      <vt:lpstr>Times New Roman</vt:lpstr>
      <vt:lpstr>Verdana</vt:lpstr>
      <vt:lpstr>Webdings</vt:lpstr>
      <vt:lpstr>Wingdings</vt:lpstr>
      <vt:lpstr>os-8</vt:lpstr>
      <vt:lpstr>Operation Systems</vt:lpstr>
      <vt:lpstr>ارزیابی</vt:lpstr>
      <vt:lpstr>Outline of this Course</vt:lpstr>
      <vt:lpstr>Chapter 1:  Introduction</vt:lpstr>
      <vt:lpstr>Chapter 1: Introduction</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device controller </vt:lpstr>
      <vt:lpstr>Interrupt</vt:lpstr>
      <vt:lpstr>Interrupt</vt:lpstr>
      <vt:lpstr>Hardware Interrupt</vt:lpstr>
      <vt:lpstr>Common Functions of Interrupts</vt:lpstr>
      <vt:lpstr>Interrupt Handling</vt:lpstr>
      <vt:lpstr>Programmable Interrupt Controller</vt:lpstr>
      <vt:lpstr>PowerPoint Presentation</vt:lpstr>
      <vt:lpstr>New systems Interrupt handler per CPU</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PowerPoint Presentation</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455</cp:revision>
  <cp:lastPrinted>2001-06-14T13:58:17Z</cp:lastPrinted>
  <dcterms:created xsi:type="dcterms:W3CDTF">2011-01-13T23:43:38Z</dcterms:created>
  <dcterms:modified xsi:type="dcterms:W3CDTF">2025-02-15T14:18:44Z</dcterms:modified>
</cp:coreProperties>
</file>